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cilia Rosell" initials="CR" lastIdx="6" clrIdx="0">
    <p:extLst>
      <p:ext uri="{19B8F6BF-5375-455C-9EA6-DF929625EA0E}">
        <p15:presenceInfo xmlns:p15="http://schemas.microsoft.com/office/powerpoint/2012/main" userId="S-1-5-21-3079396134-4080447595-3339978837-1225" providerId="AD"/>
      </p:ext>
    </p:extLst>
  </p:cmAuthor>
  <p:cmAuthor id="2" name="CHAIM MARIATEGUI-LEVI PhD" initials="CMP" lastIdx="7" clrIdx="1">
    <p:extLst>
      <p:ext uri="{19B8F6BF-5375-455C-9EA6-DF929625EA0E}">
        <p15:presenceInfo xmlns:p15="http://schemas.microsoft.com/office/powerpoint/2012/main" userId="c2afb1592429bb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6-19T08:39:09.962" idx="1">
    <p:pos x="7090" y="1744"/>
    <p:text>EN REALIDAD LOS MINEROS UTILIZAN EL MERCURIO PORQUE ES LA MANERA MAS BARATA Y A SU DISPOSICIÓN PARA EXTRAER EL ORO. NO CREO QUE NO LES INTERESE SU SALUD NI EL MEDIO AMBIENTE</p:text>
    <p:extLst>
      <p:ext uri="{C676402C-5697-4E1C-873F-D02D1690AC5C}">
        <p15:threadingInfo xmlns:p15="http://schemas.microsoft.com/office/powerpoint/2012/main" timeZoneBias="300"/>
      </p:ext>
    </p:extLst>
  </p:cm>
  <p:cm authorId="2" dt="2018-06-22T16:27:24.323" idx="1">
    <p:pos x="7090" y="1840"/>
    <p:text>PERO..Les interesa ahorrar mercurio y tener menos problemas</p:text>
    <p:extLst>
      <p:ext uri="{C676402C-5697-4E1C-873F-D02D1690AC5C}">
        <p15:threadingInfo xmlns:p15="http://schemas.microsoft.com/office/powerpoint/2012/main" timeZoneBias="240">
          <p15:parentCm authorId="1" idx="1"/>
        </p15:threadingInfo>
      </p:ext>
    </p:extLst>
  </p:cm>
  <p:cm authorId="1" dt="2018-06-19T08:40:21.788" idx="2">
    <p:pos x="5812" y="2548"/>
    <p:text>LOS RESIDUOS QUE SI SON UN PROBLEMA SE VAN EN EL AGUA CON LA CUAL LAVAN EL LODO PARA EXTRAER EL ORO, FALTA AHI UN SISTEMA DE RECUPERACIÓN INMEDIATO. QUIZÁS EL BIOCHAR SEA LA ALTERNATIVA.</p:text>
    <p:extLst>
      <p:ext uri="{C676402C-5697-4E1C-873F-D02D1690AC5C}">
        <p15:threadingInfo xmlns:p15="http://schemas.microsoft.com/office/powerpoint/2012/main" timeZoneBias="300"/>
      </p:ext>
    </p:extLst>
  </p:cm>
  <p:cm authorId="2" dt="2018-06-22T16:29:00.100" idx="2">
    <p:pos x="5812" y="2644"/>
    <p:text>Si, el peror problema es la evaporacion del mercurio. Esto va directo a la atmosfera y contamina a un amplio radio del punto de polucion.</p:text>
    <p:extLst>
      <p:ext uri="{C676402C-5697-4E1C-873F-D02D1690AC5C}">
        <p15:threadingInfo xmlns:p15="http://schemas.microsoft.com/office/powerpoint/2012/main" timeZoneBias="240">
          <p15:parentCm authorId="1" idx="2"/>
        </p15:threadingInfo>
      </p:ext>
    </p:extLst>
  </p:cm>
  <p:cm authorId="2" dt="2018-06-22T16:30:51.627" idx="3">
    <p:pos x="5812" y="2740"/>
    <p:text>El bioche no va a absorber esto. Una retorta portatil para recuperar el mercurio es la solucion</p:text>
    <p:extLst>
      <p:ext uri="{C676402C-5697-4E1C-873F-D02D1690AC5C}">
        <p15:threadingInfo xmlns:p15="http://schemas.microsoft.com/office/powerpoint/2012/main" timeZoneBias="24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6-19T08:47:05.666" idx="5">
    <p:pos x="6903" y="1178"/>
    <p:text>Los daños en salud incluyen: alteraciones permanentes en el sistema nervioso, y en
particular al sistema nervioso en desarrollo. Debido a ello, y a la razón de que el
mercurio puede ser transferido de una madre a su hijo durante el embarazo, ya que
atraviesa la barrera placentaria, los bebés, niños y mujeres embarazadas, son
considerados las poblaciones más vulnerables.(convenio de minamata (Convención del Mercurio)</p:text>
    <p:extLst>
      <p:ext uri="{C676402C-5697-4E1C-873F-D02D1690AC5C}">
        <p15:threadingInfo xmlns:p15="http://schemas.microsoft.com/office/powerpoint/2012/main" timeZoneBias="300"/>
      </p:ext>
    </p:extLst>
  </p:cm>
  <p:cm authorId="2" dt="2018-06-22T16:32:19.077" idx="4">
    <p:pos x="6903" y="1274"/>
    <p:text>Eso esta clarisimo.</p:text>
    <p:extLst>
      <p:ext uri="{C676402C-5697-4E1C-873F-D02D1690AC5C}">
        <p15:threadingInfo xmlns:p15="http://schemas.microsoft.com/office/powerpoint/2012/main" timeZoneBias="240">
          <p15:parentCm authorId="1" idx="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6-19T08:42:09.495" idx="3">
    <p:pos x="5996" y="1178"/>
    <p:text>ESTO SE HA TRATADO Y LA LUCHA RESULTA CASI IMPOSIBLE, DEBEMOS TENER EN CUENTA QUE QUIENES COMPRAN SON LOS SUIZOS, LOS RUSOS, LOS CHINOS, ETC. EL ORO SE PODRÍA CONTROLAR A LA SALIDA DEL AEROPUERTO, ADUANAS, ENTRE OTROS Y/O DESDE LOS PAISES COMPRADORES CON EXIGENCIAS DE TRAZABILIDAD EN SUS MATERIALES DE ORIGEN PARA ELABORACION DE JOYAS Y ALECIONES DE ORO.</p:text>
    <p:extLst>
      <p:ext uri="{C676402C-5697-4E1C-873F-D02D1690AC5C}">
        <p15:threadingInfo xmlns:p15="http://schemas.microsoft.com/office/powerpoint/2012/main" timeZoneBias="300"/>
      </p:ext>
    </p:extLst>
  </p:cm>
  <p:cm authorId="2" dt="2018-06-22T16:33:26.075" idx="5">
    <p:pos x="5996" y="1274"/>
    <p:text>POR ESTAS RAZONES propongo estas cosas, no hay forma de luchar.</p:text>
    <p:extLst>
      <p:ext uri="{C676402C-5697-4E1C-873F-D02D1690AC5C}">
        <p15:threadingInfo xmlns:p15="http://schemas.microsoft.com/office/powerpoint/2012/main" timeZoneBias="240">
          <p15:parentCm authorId="1" idx="3"/>
        </p15:threadingInfo>
      </p:ext>
    </p:extLst>
  </p:cm>
  <p:cm authorId="1" dt="2018-06-19T08:44:51.155" idx="4">
    <p:pos x="4180" y="1423"/>
    <p:text>YA EXISTE UN CONVENIO INTERNACIONAL SOBRE EL MERCURIO, EL CUAL VA A</p:text>
    <p:extLst>
      <p:ext uri="{C676402C-5697-4E1C-873F-D02D1690AC5C}">
        <p15:threadingInfo xmlns:p15="http://schemas.microsoft.com/office/powerpoint/2012/main" timeZoneBias="300"/>
      </p:ext>
    </p:extLst>
  </p:cm>
  <p:cm authorId="2" dt="2018-06-22T16:33:47.418" idx="6">
    <p:pos x="4180" y="1519"/>
    <p:text>Si el de Minamata</p:text>
    <p:extLst>
      <p:ext uri="{C676402C-5697-4E1C-873F-D02D1690AC5C}">
        <p15:threadingInfo xmlns:p15="http://schemas.microsoft.com/office/powerpoint/2012/main" timeZoneBias="240">
          <p15:parentCm authorId="1" idx="4"/>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6-19T08:56:39.330" idx="6">
    <p:pos x="6711" y="1658"/>
    <p:text>EL BIOCHAR TAMBIEN TIENE SUS PROBLEMAS AMBIENTALES, PORQUE SE NECESITARIA UNA CANTIDAD MUY GRANDE Y ESO SIGNIFICARIA DEFORESTAR, DEBE SER ANALIZADA Y EVALUADA.</p:text>
    <p:extLst>
      <p:ext uri="{C676402C-5697-4E1C-873F-D02D1690AC5C}">
        <p15:threadingInfo xmlns:p15="http://schemas.microsoft.com/office/powerpoint/2012/main" timeZoneBias="300"/>
      </p:ext>
    </p:extLst>
  </p:cm>
  <p:cm authorId="2" dt="2018-06-22T16:35:51.553" idx="7">
    <p:pos x="6711" y="1754"/>
    <p:text>No, solo se va a usar basura para esto. residuos de desague, maders recicladas, canas y otros residuos de la agricultura, etc.</p:text>
    <p:extLst>
      <p:ext uri="{C676402C-5697-4E1C-873F-D02D1690AC5C}">
        <p15:threadingInfo xmlns:p15="http://schemas.microsoft.com/office/powerpoint/2012/main" timeZoneBias="240">
          <p15:parentCm authorId="1" idx="6"/>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C3126-B030-4B10-96F5-F1469F1883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DD7369-263D-4DFF-B01E-BFDC71F5F9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E412A0-60FB-4797-8EDB-5FE3ABEE8B0E}"/>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5" name="Footer Placeholder 4">
            <a:extLst>
              <a:ext uri="{FF2B5EF4-FFF2-40B4-BE49-F238E27FC236}">
                <a16:creationId xmlns:a16="http://schemas.microsoft.com/office/drawing/2014/main" id="{C2A0F454-C7C1-40AA-891B-054609A11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B102E-DA56-4F13-B11C-C8654A60E18E}"/>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348394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1831-FDA4-4711-8C7E-AD64741ABC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ADF0FA-A352-4B37-B1A4-525557162C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7DC81-ADE8-4B8A-AEA1-3AEAAAF9119B}"/>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5" name="Footer Placeholder 4">
            <a:extLst>
              <a:ext uri="{FF2B5EF4-FFF2-40B4-BE49-F238E27FC236}">
                <a16:creationId xmlns:a16="http://schemas.microsoft.com/office/drawing/2014/main" id="{B261132D-91E5-4E55-AC0E-D33DBCA4E7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D54A4-938C-4BB9-9F84-3E59A575125F}"/>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90524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37592C-017F-4476-9A14-AB74F7A309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9E6969-B511-4911-8B2C-6445B6103D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0A1EB2-C9A1-4112-B3CD-80FA86AF3851}"/>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5" name="Footer Placeholder 4">
            <a:extLst>
              <a:ext uri="{FF2B5EF4-FFF2-40B4-BE49-F238E27FC236}">
                <a16:creationId xmlns:a16="http://schemas.microsoft.com/office/drawing/2014/main" id="{1D5582C5-5513-44B3-B4C9-A94C0286E5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A6082-C20F-4575-8DA1-FBB1A7B88B83}"/>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3964231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2C78-C609-46DD-8C0A-70A5BE58AF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1D9C16-B987-4377-BB3D-C88E3C9F4B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67A8C-C367-46CA-B629-620842230D8B}"/>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5" name="Footer Placeholder 4">
            <a:extLst>
              <a:ext uri="{FF2B5EF4-FFF2-40B4-BE49-F238E27FC236}">
                <a16:creationId xmlns:a16="http://schemas.microsoft.com/office/drawing/2014/main" id="{3C064B91-3E44-41C5-B8E6-7476F3887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29AF7-195B-4F63-92F3-404B78D061E6}"/>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3242905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2556-D423-42E7-B8D1-4D5586CC03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06E40A-7AFE-42BA-AFFA-6F1673BC5D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7F6856-3426-494B-B6A5-735DAE3045C6}"/>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5" name="Footer Placeholder 4">
            <a:extLst>
              <a:ext uri="{FF2B5EF4-FFF2-40B4-BE49-F238E27FC236}">
                <a16:creationId xmlns:a16="http://schemas.microsoft.com/office/drawing/2014/main" id="{BFEF56B9-4665-46BA-AB41-C3052095C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725A9-C678-447D-8BAE-E0B329E0F933}"/>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192515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4E66-707C-45F8-A5D4-FA66B0A6B8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38CFCF-DAE3-41C2-8708-AA49F666C5E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8B151F-F1B1-415C-ADAC-B5A57C4DED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7EAAA7-7BA9-4A06-9E93-58143C459DC6}"/>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6" name="Footer Placeholder 5">
            <a:extLst>
              <a:ext uri="{FF2B5EF4-FFF2-40B4-BE49-F238E27FC236}">
                <a16:creationId xmlns:a16="http://schemas.microsoft.com/office/drawing/2014/main" id="{B49E2B33-0D64-4C08-A64D-1A6020B910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245B07-A0E8-46FA-A744-6C1577B7974D}"/>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210254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F6C15-245F-4A1E-A32E-67C5360710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CE4769-4525-4E02-8DFE-C772F754B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BEEC39-BCBE-4C4F-AA88-82814467561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F1FB76-B610-4BC4-97F7-6AE96A7D39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CE9F3FB-1144-4155-920D-224EC3EC4F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8275CB-95C5-4347-A863-B74A103A6C60}"/>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8" name="Footer Placeholder 7">
            <a:extLst>
              <a:ext uri="{FF2B5EF4-FFF2-40B4-BE49-F238E27FC236}">
                <a16:creationId xmlns:a16="http://schemas.microsoft.com/office/drawing/2014/main" id="{31212214-EFDD-4DE0-9901-21E3024CDE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BC8FFE-C212-4F8E-A22B-51BA130DAA61}"/>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1356216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3F0B-31AE-48E9-9906-00A9F90F27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016642-BC3E-4B44-BC78-C03A0207D4D5}"/>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4" name="Footer Placeholder 3">
            <a:extLst>
              <a:ext uri="{FF2B5EF4-FFF2-40B4-BE49-F238E27FC236}">
                <a16:creationId xmlns:a16="http://schemas.microsoft.com/office/drawing/2014/main" id="{202F2C6A-3489-4E7A-968D-BE0C7F9515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059EA4-5C07-405F-AB5C-E4A9F6225593}"/>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2971439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D6DE0D-8086-43AA-8A2B-98EB4D1E4397}"/>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3" name="Footer Placeholder 2">
            <a:extLst>
              <a:ext uri="{FF2B5EF4-FFF2-40B4-BE49-F238E27FC236}">
                <a16:creationId xmlns:a16="http://schemas.microsoft.com/office/drawing/2014/main" id="{84526353-6783-4ADF-BC35-4D13427260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01D57E-561F-45B4-99F0-5BC69B4477C6}"/>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404054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16F9B-B520-4006-B7BD-5B54385FFA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4B12EA-4D87-4EF9-B775-5538C5296D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3A64EC-2F2D-4C00-91D8-6CF6D3E103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0F8798-9158-4B26-A0B2-29A5813C6F67}"/>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6" name="Footer Placeholder 5">
            <a:extLst>
              <a:ext uri="{FF2B5EF4-FFF2-40B4-BE49-F238E27FC236}">
                <a16:creationId xmlns:a16="http://schemas.microsoft.com/office/drawing/2014/main" id="{01EF640A-D852-48F3-97B9-B8C1AAC2C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51A961-A6BF-4A23-A3F2-C1ABC9049838}"/>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2147920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DED36-FD82-4BEF-A07B-BCD9A9C0B5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3899CA-D3CA-400E-95A8-66BDCC2742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32D58C-273C-407C-8512-3CD00CAA9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D4C1BD-2560-4270-8731-60136080ACEA}"/>
              </a:ext>
            </a:extLst>
          </p:cNvPr>
          <p:cNvSpPr>
            <a:spLocks noGrp="1"/>
          </p:cNvSpPr>
          <p:nvPr>
            <p:ph type="dt" sz="half" idx="10"/>
          </p:nvPr>
        </p:nvSpPr>
        <p:spPr/>
        <p:txBody>
          <a:bodyPr/>
          <a:lstStyle/>
          <a:p>
            <a:fld id="{6819C5F3-2FCE-4F27-8A02-21E71F8DA93A}" type="datetimeFigureOut">
              <a:rPr lang="en-US" smtClean="0"/>
              <a:t>7/11/2018</a:t>
            </a:fld>
            <a:endParaRPr lang="en-US"/>
          </a:p>
        </p:txBody>
      </p:sp>
      <p:sp>
        <p:nvSpPr>
          <p:cNvPr id="6" name="Footer Placeholder 5">
            <a:extLst>
              <a:ext uri="{FF2B5EF4-FFF2-40B4-BE49-F238E27FC236}">
                <a16:creationId xmlns:a16="http://schemas.microsoft.com/office/drawing/2014/main" id="{CBBBDCA6-662E-4C8B-B00D-4999ED5D3C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17E6FE-A172-4447-BE74-6378BCD1E938}"/>
              </a:ext>
            </a:extLst>
          </p:cNvPr>
          <p:cNvSpPr>
            <a:spLocks noGrp="1"/>
          </p:cNvSpPr>
          <p:nvPr>
            <p:ph type="sldNum" sz="quarter" idx="12"/>
          </p:nvPr>
        </p:nvSpPr>
        <p:spPr/>
        <p:txBody>
          <a:bodyPr/>
          <a:lstStyle/>
          <a:p>
            <a:fld id="{8123C9A2-E027-473B-A4DF-CE889B5E41ED}" type="slidenum">
              <a:rPr lang="en-US" smtClean="0"/>
              <a:t>‹#›</a:t>
            </a:fld>
            <a:endParaRPr lang="en-US"/>
          </a:p>
        </p:txBody>
      </p:sp>
    </p:spTree>
    <p:extLst>
      <p:ext uri="{BB962C8B-B14F-4D97-AF65-F5344CB8AC3E}">
        <p14:creationId xmlns:p14="http://schemas.microsoft.com/office/powerpoint/2010/main" val="5202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D43D74-9686-4509-B757-0DA8689BE1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6B955E-E161-4DD1-BD4D-8433B158A4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3C3F13-326C-4B9F-94D9-B8B18115C4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9C5F3-2FCE-4F27-8A02-21E71F8DA93A}" type="datetimeFigureOut">
              <a:rPr lang="en-US" smtClean="0"/>
              <a:t>7/11/2018</a:t>
            </a:fld>
            <a:endParaRPr lang="en-US"/>
          </a:p>
        </p:txBody>
      </p:sp>
      <p:sp>
        <p:nvSpPr>
          <p:cNvPr id="5" name="Footer Placeholder 4">
            <a:extLst>
              <a:ext uri="{FF2B5EF4-FFF2-40B4-BE49-F238E27FC236}">
                <a16:creationId xmlns:a16="http://schemas.microsoft.com/office/drawing/2014/main" id="{6422FC3D-BD50-4B9B-8A22-6EE72B913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390939-FD64-46E6-99E5-EC28202531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3C9A2-E027-473B-A4DF-CE889B5E41ED}" type="slidenum">
              <a:rPr lang="en-US" smtClean="0"/>
              <a:t>‹#›</a:t>
            </a:fld>
            <a:endParaRPr lang="en-US"/>
          </a:p>
        </p:txBody>
      </p:sp>
    </p:spTree>
    <p:extLst>
      <p:ext uri="{BB962C8B-B14F-4D97-AF65-F5344CB8AC3E}">
        <p14:creationId xmlns:p14="http://schemas.microsoft.com/office/powerpoint/2010/main" val="1026275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3A9FE-0812-4707-A0F3-86DF21D023F0}"/>
              </a:ext>
            </a:extLst>
          </p:cNvPr>
          <p:cNvSpPr>
            <a:spLocks noGrp="1"/>
          </p:cNvSpPr>
          <p:nvPr>
            <p:ph type="ctrTitle"/>
          </p:nvPr>
        </p:nvSpPr>
        <p:spPr/>
        <p:txBody>
          <a:bodyPr>
            <a:normAutofit fontScale="90000"/>
          </a:bodyPr>
          <a:lstStyle/>
          <a:p>
            <a:r>
              <a:rPr lang="en-US" dirty="0">
                <a:solidFill>
                  <a:srgbClr val="C00000"/>
                </a:solidFill>
              </a:rPr>
              <a:t>!SALVEMOS LA AMAZONIA DEL MERCURIO DE LOS MINEROS INFORMALES E   ILEGALES!</a:t>
            </a:r>
          </a:p>
        </p:txBody>
      </p:sp>
      <p:sp>
        <p:nvSpPr>
          <p:cNvPr id="3" name="Subtitle 2">
            <a:extLst>
              <a:ext uri="{FF2B5EF4-FFF2-40B4-BE49-F238E27FC236}">
                <a16:creationId xmlns:a16="http://schemas.microsoft.com/office/drawing/2014/main" id="{A8D46338-1970-4A0C-9511-4873383F6F2A}"/>
              </a:ext>
            </a:extLst>
          </p:cNvPr>
          <p:cNvSpPr>
            <a:spLocks noGrp="1"/>
          </p:cNvSpPr>
          <p:nvPr>
            <p:ph type="subTitle" idx="1"/>
          </p:nvPr>
        </p:nvSpPr>
        <p:spPr>
          <a:xfrm>
            <a:off x="1690255" y="3951173"/>
            <a:ext cx="9144000" cy="1655762"/>
          </a:xfrm>
        </p:spPr>
        <p:txBody>
          <a:bodyPr>
            <a:noAutofit/>
          </a:bodyPr>
          <a:lstStyle/>
          <a:p>
            <a:r>
              <a:rPr lang="en-US" sz="2800" b="1" dirty="0" err="1"/>
              <a:t>Deforestacion</a:t>
            </a:r>
            <a:r>
              <a:rPr lang="en-US" sz="2800" b="1" dirty="0"/>
              <a:t>, </a:t>
            </a:r>
            <a:r>
              <a:rPr lang="en-US" sz="2800" b="1" dirty="0" err="1"/>
              <a:t>destruccion</a:t>
            </a:r>
            <a:r>
              <a:rPr lang="en-US" sz="2800" b="1" dirty="0"/>
              <a:t> de los </a:t>
            </a:r>
            <a:r>
              <a:rPr lang="en-US" sz="2800" b="1" dirty="0" err="1"/>
              <a:t>ecosistemas</a:t>
            </a:r>
            <a:r>
              <a:rPr lang="en-US" sz="2800" b="1" dirty="0"/>
              <a:t>, </a:t>
            </a:r>
            <a:r>
              <a:rPr lang="en-US" sz="2800" b="1" dirty="0" err="1"/>
              <a:t>envenenamiento</a:t>
            </a:r>
            <a:r>
              <a:rPr lang="en-US" sz="2800" b="1" dirty="0"/>
              <a:t> de los </a:t>
            </a:r>
            <a:r>
              <a:rPr lang="en-US" sz="2800" b="1" dirty="0" err="1"/>
              <a:t>rios</a:t>
            </a:r>
            <a:r>
              <a:rPr lang="en-US" sz="2800" b="1" dirty="0"/>
              <a:t> y el </a:t>
            </a:r>
            <a:r>
              <a:rPr lang="en-US" sz="2800" b="1" dirty="0" err="1"/>
              <a:t>genocidio</a:t>
            </a:r>
            <a:r>
              <a:rPr lang="en-US" sz="2800" b="1" dirty="0"/>
              <a:t> por </a:t>
            </a:r>
            <a:r>
              <a:rPr lang="en-US" sz="2800" b="1" dirty="0" err="1"/>
              <a:t>envenenamiento</a:t>
            </a:r>
            <a:r>
              <a:rPr lang="en-US" sz="2800" b="1" dirty="0"/>
              <a:t> de los Nahuas y </a:t>
            </a:r>
            <a:r>
              <a:rPr lang="en-US" sz="2800" b="1" dirty="0" err="1"/>
              <a:t>otras</a:t>
            </a:r>
            <a:r>
              <a:rPr lang="en-US" sz="2800" b="1" dirty="0"/>
              <a:t> </a:t>
            </a:r>
            <a:r>
              <a:rPr lang="en-US" sz="2800" b="1" dirty="0" err="1"/>
              <a:t>tribus</a:t>
            </a:r>
            <a:r>
              <a:rPr lang="en-US" sz="2800" b="1" dirty="0"/>
              <a:t>.</a:t>
            </a:r>
          </a:p>
          <a:p>
            <a:endParaRPr lang="en-US" sz="2800" b="1" dirty="0"/>
          </a:p>
          <a:p>
            <a:r>
              <a:rPr lang="en-US" sz="2800" b="1" dirty="0"/>
              <a:t>¿Como </a:t>
            </a:r>
            <a:r>
              <a:rPr lang="en-US" sz="2800" b="1" dirty="0" err="1"/>
              <a:t>escapar</a:t>
            </a:r>
            <a:r>
              <a:rPr lang="en-US" sz="2800" b="1" dirty="0"/>
              <a:t> de la </a:t>
            </a:r>
            <a:r>
              <a:rPr lang="en-US" sz="2800" b="1" dirty="0" err="1"/>
              <a:t>inminente</a:t>
            </a:r>
            <a:r>
              <a:rPr lang="en-US" sz="2800" b="1" dirty="0"/>
              <a:t> </a:t>
            </a:r>
            <a:r>
              <a:rPr lang="en-US" sz="2800" b="1" dirty="0" err="1"/>
              <a:t>destruccion</a:t>
            </a:r>
            <a:r>
              <a:rPr lang="en-US" sz="2800" b="1" dirty="0"/>
              <a:t>? </a:t>
            </a:r>
          </a:p>
        </p:txBody>
      </p:sp>
    </p:spTree>
    <p:extLst>
      <p:ext uri="{BB962C8B-B14F-4D97-AF65-F5344CB8AC3E}">
        <p14:creationId xmlns:p14="http://schemas.microsoft.com/office/powerpoint/2010/main" val="3803430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4B675-EB47-4493-989A-8B8CDFA10E6D}"/>
              </a:ext>
            </a:extLst>
          </p:cNvPr>
          <p:cNvSpPr>
            <a:spLocks noGrp="1"/>
          </p:cNvSpPr>
          <p:nvPr>
            <p:ph type="title"/>
          </p:nvPr>
        </p:nvSpPr>
        <p:spPr/>
        <p:txBody>
          <a:bodyPr/>
          <a:lstStyle/>
          <a:p>
            <a:r>
              <a:rPr lang="en-US"/>
              <a:t>PIONEROS EN PROPONER SOLUCIONES</a:t>
            </a:r>
          </a:p>
        </p:txBody>
      </p:sp>
      <p:sp>
        <p:nvSpPr>
          <p:cNvPr id="3" name="Content Placeholder 2">
            <a:extLst>
              <a:ext uri="{FF2B5EF4-FFF2-40B4-BE49-F238E27FC236}">
                <a16:creationId xmlns:a16="http://schemas.microsoft.com/office/drawing/2014/main" id="{26369C6E-1BB2-41C5-AB61-0AAB21CB548B}"/>
              </a:ext>
            </a:extLst>
          </p:cNvPr>
          <p:cNvSpPr>
            <a:spLocks noGrp="1"/>
          </p:cNvSpPr>
          <p:nvPr>
            <p:ph idx="1"/>
          </p:nvPr>
        </p:nvSpPr>
        <p:spPr/>
        <p:txBody>
          <a:bodyPr/>
          <a:lstStyle/>
          <a:p>
            <a:r>
              <a:rPr lang="en-US" b="1" u="sng" dirty="0" err="1"/>
              <a:t>Investigadores</a:t>
            </a:r>
            <a:r>
              <a:rPr lang="en-US" b="1" u="sng" dirty="0"/>
              <a:t>:</a:t>
            </a:r>
          </a:p>
          <a:p>
            <a:endParaRPr lang="en-US" b="1" u="sng" dirty="0"/>
          </a:p>
          <a:p>
            <a:r>
              <a:rPr lang="en-US" dirty="0"/>
              <a:t>Chaim Y. </a:t>
            </a:r>
            <a:r>
              <a:rPr lang="en-US" dirty="0" err="1"/>
              <a:t>Mariategui-Levi</a:t>
            </a:r>
            <a:r>
              <a:rPr lang="en-US" dirty="0"/>
              <a:t>, MA, MS, PhD, Chemist, Env. Scientist.</a:t>
            </a:r>
          </a:p>
          <a:p>
            <a:r>
              <a:rPr lang="en-US" dirty="0"/>
              <a:t>New York, USA</a:t>
            </a:r>
          </a:p>
          <a:p>
            <a:r>
              <a:rPr lang="en-US" dirty="0"/>
              <a:t>Meir </a:t>
            </a:r>
            <a:r>
              <a:rPr lang="en-US" dirty="0" err="1"/>
              <a:t>Cynamon</a:t>
            </a:r>
            <a:r>
              <a:rPr lang="en-US" dirty="0"/>
              <a:t>, BA, BS, </a:t>
            </a:r>
            <a:r>
              <a:rPr lang="en-US" dirty="0" err="1"/>
              <a:t>MSChE</a:t>
            </a:r>
            <a:r>
              <a:rPr lang="en-US" dirty="0"/>
              <a:t>. Chemist, Chemical Engineer.</a:t>
            </a:r>
          </a:p>
          <a:p>
            <a:r>
              <a:rPr lang="en-US" dirty="0"/>
              <a:t>New York, USA</a:t>
            </a:r>
          </a:p>
          <a:p>
            <a:r>
              <a:rPr lang="en-US" dirty="0"/>
              <a:t>Leandro M. </a:t>
            </a:r>
            <a:r>
              <a:rPr lang="en-US" dirty="0" err="1"/>
              <a:t>Mariategui</a:t>
            </a:r>
            <a:r>
              <a:rPr lang="en-US" dirty="0"/>
              <a:t>-Caceres, BS, MSc, MBA, Industrial Engineer.</a:t>
            </a:r>
          </a:p>
          <a:p>
            <a:r>
              <a:rPr lang="en-US"/>
              <a:t>Lima, PERU </a:t>
            </a:r>
            <a:endParaRPr lang="en-US" dirty="0"/>
          </a:p>
        </p:txBody>
      </p:sp>
    </p:spTree>
    <p:extLst>
      <p:ext uri="{BB962C8B-B14F-4D97-AF65-F5344CB8AC3E}">
        <p14:creationId xmlns:p14="http://schemas.microsoft.com/office/powerpoint/2010/main" val="3967569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9920A-94DB-429A-B4D8-75567E50CA5C}"/>
              </a:ext>
            </a:extLst>
          </p:cNvPr>
          <p:cNvSpPr>
            <a:spLocks noGrp="1"/>
          </p:cNvSpPr>
          <p:nvPr>
            <p:ph type="title"/>
          </p:nvPr>
        </p:nvSpPr>
        <p:spPr/>
        <p:txBody>
          <a:bodyPr/>
          <a:lstStyle/>
          <a:p>
            <a:r>
              <a:rPr lang="en-US" dirty="0"/>
              <a:t>PROTECT THE EARTH INC.</a:t>
            </a:r>
            <a:br>
              <a:rPr lang="en-US" dirty="0"/>
            </a:br>
            <a:r>
              <a:rPr lang="en-US" sz="2400" dirty="0"/>
              <a:t>2010 STUART STREET, BROOKLYN, NY 11229</a:t>
            </a:r>
          </a:p>
        </p:txBody>
      </p:sp>
      <p:sp>
        <p:nvSpPr>
          <p:cNvPr id="3" name="Content Placeholder 2">
            <a:extLst>
              <a:ext uri="{FF2B5EF4-FFF2-40B4-BE49-F238E27FC236}">
                <a16:creationId xmlns:a16="http://schemas.microsoft.com/office/drawing/2014/main" id="{EF10F03F-1798-4E78-A49A-A9679F5CE94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7036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155C2-B6C7-43CA-A734-1EF1753791B1}"/>
              </a:ext>
            </a:extLst>
          </p:cNvPr>
          <p:cNvSpPr>
            <a:spLocks noGrp="1"/>
          </p:cNvSpPr>
          <p:nvPr>
            <p:ph type="title"/>
          </p:nvPr>
        </p:nvSpPr>
        <p:spPr/>
        <p:txBody>
          <a:bodyPr>
            <a:normAutofit/>
          </a:bodyPr>
          <a:lstStyle/>
          <a:p>
            <a:r>
              <a:rPr lang="en-US" sz="4000" b="1" dirty="0">
                <a:solidFill>
                  <a:schemeClr val="accent6">
                    <a:lumMod val="50000"/>
                  </a:schemeClr>
                </a:solidFill>
              </a:rPr>
              <a:t>INTERESES DE LOS MINEROS </a:t>
            </a:r>
            <a:br>
              <a:rPr lang="en-US" sz="1600" b="1" dirty="0"/>
            </a:br>
            <a:endParaRPr lang="en-US" sz="1600" b="1" dirty="0"/>
          </a:p>
        </p:txBody>
      </p:sp>
      <p:sp>
        <p:nvSpPr>
          <p:cNvPr id="3" name="Content Placeholder 2">
            <a:extLst>
              <a:ext uri="{FF2B5EF4-FFF2-40B4-BE49-F238E27FC236}">
                <a16:creationId xmlns:a16="http://schemas.microsoft.com/office/drawing/2014/main" id="{8CFB40F6-E35F-4563-BB60-04BE53443216}"/>
              </a:ext>
            </a:extLst>
          </p:cNvPr>
          <p:cNvSpPr>
            <a:spLocks noGrp="1"/>
          </p:cNvSpPr>
          <p:nvPr>
            <p:ph idx="1"/>
          </p:nvPr>
        </p:nvSpPr>
        <p:spPr/>
        <p:txBody>
          <a:bodyPr/>
          <a:lstStyle/>
          <a:p>
            <a:r>
              <a:rPr lang="en-US" dirty="0">
                <a:solidFill>
                  <a:schemeClr val="accent2">
                    <a:lumMod val="50000"/>
                  </a:schemeClr>
                </a:solidFill>
              </a:rPr>
              <a:t>LA REALIDAD, A LOS MINEROS SOLO LES INTERESA LA GANANCIA.</a:t>
            </a:r>
          </a:p>
          <a:p>
            <a:r>
              <a:rPr lang="en-US" dirty="0">
                <a:solidFill>
                  <a:schemeClr val="accent2">
                    <a:lumMod val="50000"/>
                  </a:schemeClr>
                </a:solidFill>
              </a:rPr>
              <a:t>LA DESTRUCCION DEL MEDIO AMBIENTE NO LES PREOCUPA.</a:t>
            </a:r>
          </a:p>
          <a:p>
            <a:r>
              <a:rPr lang="en-US" dirty="0">
                <a:solidFill>
                  <a:schemeClr val="accent2">
                    <a:lumMod val="50000"/>
                  </a:schemeClr>
                </a:solidFill>
              </a:rPr>
              <a:t>POR ESO ELLOS UTILIZAN EVAPORAN EL MERCURIO LIBERANDOLO EN LA ATMOSFERA SIN ENTENDER LOS RIESGOS QUE ELLOS CORREN Y SIN IMPORTARLES LA DEGRADACION AMBIENTAL.</a:t>
            </a:r>
          </a:p>
          <a:p>
            <a:r>
              <a:rPr lang="en-US" dirty="0">
                <a:solidFill>
                  <a:schemeClr val="accent2">
                    <a:lumMod val="50000"/>
                  </a:schemeClr>
                </a:solidFill>
              </a:rPr>
              <a:t>BOTAN TODOS LOS RESIDUOS AL SUELO O EN LOS RIOS.</a:t>
            </a:r>
          </a:p>
          <a:p>
            <a:r>
              <a:rPr lang="en-US" dirty="0">
                <a:solidFill>
                  <a:schemeClr val="accent2">
                    <a:lumMod val="50000"/>
                  </a:schemeClr>
                </a:solidFill>
              </a:rPr>
              <a:t>MAS DE 1,100 TM DE MERCURIO ENTRAN AL ECOSYSTEMA .</a:t>
            </a:r>
            <a:endParaRPr lang="en-US" dirty="0"/>
          </a:p>
          <a:p>
            <a:endParaRPr lang="en-US" dirty="0">
              <a:solidFill>
                <a:srgbClr val="C00000"/>
              </a:solidFill>
            </a:endParaRPr>
          </a:p>
        </p:txBody>
      </p:sp>
    </p:spTree>
    <p:extLst>
      <p:ext uri="{BB962C8B-B14F-4D97-AF65-F5344CB8AC3E}">
        <p14:creationId xmlns:p14="http://schemas.microsoft.com/office/powerpoint/2010/main" val="359546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5C23-52F7-4876-824A-ED196644F67D}"/>
              </a:ext>
            </a:extLst>
          </p:cNvPr>
          <p:cNvSpPr>
            <a:spLocks noGrp="1"/>
          </p:cNvSpPr>
          <p:nvPr>
            <p:ph type="title"/>
          </p:nvPr>
        </p:nvSpPr>
        <p:spPr>
          <a:xfrm>
            <a:off x="306185" y="315249"/>
            <a:ext cx="10515600" cy="1325563"/>
          </a:xfrm>
        </p:spPr>
        <p:txBody>
          <a:bodyPr/>
          <a:lstStyle/>
          <a:p>
            <a:r>
              <a:rPr lang="en-US" dirty="0">
                <a:solidFill>
                  <a:srgbClr val="C00000"/>
                </a:solidFill>
              </a:rPr>
              <a:t>QUE</a:t>
            </a:r>
            <a:r>
              <a:rPr lang="en-US" dirty="0"/>
              <a:t> </a:t>
            </a:r>
            <a:r>
              <a:rPr lang="en-US" dirty="0">
                <a:solidFill>
                  <a:srgbClr val="C00000"/>
                </a:solidFill>
              </a:rPr>
              <a:t>HACE</a:t>
            </a:r>
            <a:r>
              <a:rPr lang="en-US" dirty="0"/>
              <a:t> </a:t>
            </a:r>
            <a:r>
              <a:rPr lang="en-US" dirty="0">
                <a:solidFill>
                  <a:srgbClr val="C00000"/>
                </a:solidFill>
              </a:rPr>
              <a:t>EL MERCURIO?</a:t>
            </a:r>
          </a:p>
        </p:txBody>
      </p:sp>
      <p:sp>
        <p:nvSpPr>
          <p:cNvPr id="3" name="Content Placeholder 2">
            <a:extLst>
              <a:ext uri="{FF2B5EF4-FFF2-40B4-BE49-F238E27FC236}">
                <a16:creationId xmlns:a16="http://schemas.microsoft.com/office/drawing/2014/main" id="{0C567F5C-D039-4881-BD39-91435F814D36}"/>
              </a:ext>
            </a:extLst>
          </p:cNvPr>
          <p:cNvSpPr>
            <a:spLocks noGrp="1"/>
          </p:cNvSpPr>
          <p:nvPr>
            <p:ph idx="1"/>
          </p:nvPr>
        </p:nvSpPr>
        <p:spPr/>
        <p:txBody>
          <a:bodyPr/>
          <a:lstStyle/>
          <a:p>
            <a:r>
              <a:rPr lang="en-US" dirty="0"/>
              <a:t>El </a:t>
            </a:r>
            <a:r>
              <a:rPr lang="en-US" dirty="0" err="1"/>
              <a:t>mercurio</a:t>
            </a:r>
            <a:r>
              <a:rPr lang="en-US" dirty="0"/>
              <a:t> </a:t>
            </a:r>
            <a:r>
              <a:rPr lang="en-US" dirty="0" err="1"/>
              <a:t>en</a:t>
            </a:r>
            <a:r>
              <a:rPr lang="en-US" dirty="0"/>
              <a:t> </a:t>
            </a:r>
            <a:r>
              <a:rPr lang="en-US" dirty="0" err="1"/>
              <a:t>su</a:t>
            </a:r>
            <a:r>
              <a:rPr lang="en-US" dirty="0"/>
              <a:t> forma </a:t>
            </a:r>
            <a:r>
              <a:rPr lang="en-US" dirty="0" err="1"/>
              <a:t>liquida</a:t>
            </a:r>
            <a:r>
              <a:rPr lang="en-US" dirty="0"/>
              <a:t> no es tan </a:t>
            </a:r>
            <a:r>
              <a:rPr lang="en-US" dirty="0" err="1"/>
              <a:t>toxico</a:t>
            </a:r>
            <a:r>
              <a:rPr lang="en-US" dirty="0"/>
              <a:t> </a:t>
            </a:r>
            <a:r>
              <a:rPr lang="en-US" dirty="0" err="1"/>
              <a:t>pero</a:t>
            </a:r>
            <a:r>
              <a:rPr lang="en-US" dirty="0"/>
              <a:t> </a:t>
            </a:r>
            <a:r>
              <a:rPr lang="en-US" dirty="0" err="1"/>
              <a:t>sus</a:t>
            </a:r>
            <a:r>
              <a:rPr lang="en-US" dirty="0"/>
              <a:t> </a:t>
            </a:r>
            <a:r>
              <a:rPr lang="en-US" dirty="0" err="1"/>
              <a:t>vapores</a:t>
            </a:r>
            <a:r>
              <a:rPr lang="en-US" dirty="0"/>
              <a:t> lo son </a:t>
            </a:r>
            <a:r>
              <a:rPr lang="en-US" dirty="0" err="1"/>
              <a:t>en</a:t>
            </a:r>
            <a:r>
              <a:rPr lang="en-US" dirty="0"/>
              <a:t> </a:t>
            </a:r>
            <a:r>
              <a:rPr lang="en-US" dirty="0" err="1"/>
              <a:t>extremo</a:t>
            </a:r>
            <a:r>
              <a:rPr lang="en-US" dirty="0"/>
              <a:t>.</a:t>
            </a:r>
          </a:p>
          <a:p>
            <a:r>
              <a:rPr lang="en-US" dirty="0" err="1"/>
              <a:t>Cuando</a:t>
            </a:r>
            <a:r>
              <a:rPr lang="en-US" dirty="0"/>
              <a:t> el </a:t>
            </a:r>
            <a:r>
              <a:rPr lang="en-US" dirty="0" err="1"/>
              <a:t>mercurio</a:t>
            </a:r>
            <a:r>
              <a:rPr lang="en-US" dirty="0"/>
              <a:t> </a:t>
            </a:r>
            <a:r>
              <a:rPr lang="en-US" dirty="0" err="1"/>
              <a:t>entra</a:t>
            </a:r>
            <a:r>
              <a:rPr lang="en-US" dirty="0"/>
              <a:t> al medio </a:t>
            </a:r>
            <a:r>
              <a:rPr lang="en-US" dirty="0" err="1"/>
              <a:t>ambiente</a:t>
            </a:r>
            <a:r>
              <a:rPr lang="en-US" dirty="0"/>
              <a:t> </a:t>
            </a:r>
            <a:r>
              <a:rPr lang="en-US" dirty="0" err="1"/>
              <a:t>sufre</a:t>
            </a:r>
            <a:r>
              <a:rPr lang="en-US" dirty="0"/>
              <a:t> </a:t>
            </a:r>
            <a:r>
              <a:rPr lang="en-US" dirty="0" err="1"/>
              <a:t>muchos</a:t>
            </a:r>
            <a:r>
              <a:rPr lang="en-US" dirty="0"/>
              <a:t> </a:t>
            </a:r>
            <a:r>
              <a:rPr lang="en-US" dirty="0" err="1"/>
              <a:t>cambios</a:t>
            </a:r>
            <a:r>
              <a:rPr lang="en-US" dirty="0"/>
              <a:t>: Se </a:t>
            </a:r>
            <a:r>
              <a:rPr lang="en-US" dirty="0" err="1"/>
              <a:t>oxida</a:t>
            </a:r>
            <a:r>
              <a:rPr lang="en-US" dirty="0"/>
              <a:t> </a:t>
            </a:r>
            <a:r>
              <a:rPr lang="en-US" dirty="0" err="1"/>
              <a:t>formando</a:t>
            </a:r>
            <a:r>
              <a:rPr lang="en-US" dirty="0"/>
              <a:t> sales de </a:t>
            </a:r>
            <a:r>
              <a:rPr lang="en-US" dirty="0" err="1"/>
              <a:t>Mercurio</a:t>
            </a:r>
            <a:r>
              <a:rPr lang="en-US" dirty="0"/>
              <a:t>(II); Es </a:t>
            </a:r>
            <a:r>
              <a:rPr lang="en-US" dirty="0" err="1"/>
              <a:t>metilado</a:t>
            </a:r>
            <a:r>
              <a:rPr lang="en-US" dirty="0"/>
              <a:t> por </a:t>
            </a:r>
            <a:r>
              <a:rPr lang="en-US" dirty="0" err="1"/>
              <a:t>ciertas</a:t>
            </a:r>
            <a:r>
              <a:rPr lang="en-US" dirty="0"/>
              <a:t> </a:t>
            </a:r>
            <a:r>
              <a:rPr lang="en-US" dirty="0" err="1"/>
              <a:t>bacterias</a:t>
            </a:r>
            <a:r>
              <a:rPr lang="en-US" dirty="0"/>
              <a:t> </a:t>
            </a:r>
            <a:r>
              <a:rPr lang="en-US" dirty="0" err="1"/>
              <a:t>formando</a:t>
            </a:r>
            <a:r>
              <a:rPr lang="en-US" dirty="0"/>
              <a:t> </a:t>
            </a:r>
            <a:r>
              <a:rPr lang="en-US" dirty="0" err="1"/>
              <a:t>Metil</a:t>
            </a:r>
            <a:r>
              <a:rPr lang="en-US" dirty="0"/>
              <a:t> </a:t>
            </a:r>
            <a:r>
              <a:rPr lang="en-US" dirty="0" err="1"/>
              <a:t>Mercurio</a:t>
            </a:r>
            <a:r>
              <a:rPr lang="en-US" dirty="0"/>
              <a:t> y </a:t>
            </a:r>
            <a:r>
              <a:rPr lang="en-US" dirty="0" err="1"/>
              <a:t>dimetilmercurio</a:t>
            </a:r>
            <a:r>
              <a:rPr lang="en-US" dirty="0"/>
              <a:t> ambos </a:t>
            </a:r>
            <a:r>
              <a:rPr lang="en-US" dirty="0" err="1"/>
              <a:t>extremadamente</a:t>
            </a:r>
            <a:r>
              <a:rPr lang="en-US" dirty="0"/>
              <a:t> </a:t>
            </a:r>
            <a:r>
              <a:rPr lang="en-US" dirty="0" err="1"/>
              <a:t>toxicos</a:t>
            </a:r>
            <a:r>
              <a:rPr lang="en-US" dirty="0"/>
              <a:t>.</a:t>
            </a:r>
          </a:p>
          <a:p>
            <a:r>
              <a:rPr lang="en-US" dirty="0" err="1"/>
              <a:t>En</a:t>
            </a:r>
            <a:r>
              <a:rPr lang="en-US" dirty="0"/>
              <a:t> las </a:t>
            </a:r>
            <a:r>
              <a:rPr lang="en-US" dirty="0" err="1"/>
              <a:t>aguas</a:t>
            </a:r>
            <a:r>
              <a:rPr lang="en-US" dirty="0"/>
              <a:t> es </a:t>
            </a:r>
            <a:r>
              <a:rPr lang="en-US" dirty="0" err="1"/>
              <a:t>absorbido</a:t>
            </a:r>
            <a:r>
              <a:rPr lang="en-US" dirty="0"/>
              <a:t> </a:t>
            </a:r>
            <a:r>
              <a:rPr lang="en-US" dirty="0" err="1"/>
              <a:t>en</a:t>
            </a:r>
            <a:r>
              <a:rPr lang="en-US" dirty="0"/>
              <a:t> sus </a:t>
            </a:r>
            <a:r>
              <a:rPr lang="en-US" dirty="0" err="1"/>
              <a:t>formas</a:t>
            </a:r>
            <a:r>
              <a:rPr lang="en-US" dirty="0"/>
              <a:t> mas </a:t>
            </a:r>
            <a:r>
              <a:rPr lang="en-US" dirty="0" err="1"/>
              <a:t>toxicas</a:t>
            </a:r>
            <a:r>
              <a:rPr lang="en-US" dirty="0"/>
              <a:t> y </a:t>
            </a:r>
            <a:r>
              <a:rPr lang="en-US" dirty="0" err="1"/>
              <a:t>entra</a:t>
            </a:r>
            <a:r>
              <a:rPr lang="en-US" dirty="0"/>
              <a:t> </a:t>
            </a:r>
            <a:r>
              <a:rPr lang="en-US" dirty="0" err="1"/>
              <a:t>en</a:t>
            </a:r>
            <a:r>
              <a:rPr lang="en-US" dirty="0"/>
              <a:t> la </a:t>
            </a:r>
            <a:r>
              <a:rPr lang="en-US" dirty="0" err="1"/>
              <a:t>cadena</a:t>
            </a:r>
            <a:r>
              <a:rPr lang="en-US" dirty="0"/>
              <a:t> </a:t>
            </a:r>
            <a:r>
              <a:rPr lang="en-US" dirty="0" err="1"/>
              <a:t>alimenticia</a:t>
            </a:r>
            <a:r>
              <a:rPr lang="en-US" dirty="0"/>
              <a:t>. Se </a:t>
            </a:r>
            <a:r>
              <a:rPr lang="en-US" dirty="0" err="1"/>
              <a:t>bioacumula</a:t>
            </a:r>
            <a:r>
              <a:rPr lang="en-US" dirty="0"/>
              <a:t> </a:t>
            </a:r>
            <a:r>
              <a:rPr lang="en-US" dirty="0" err="1"/>
              <a:t>en</a:t>
            </a:r>
            <a:r>
              <a:rPr lang="en-US" dirty="0"/>
              <a:t> los </a:t>
            </a:r>
            <a:r>
              <a:rPr lang="en-US" dirty="0" err="1"/>
              <a:t>peces</a:t>
            </a:r>
            <a:r>
              <a:rPr lang="en-US" dirty="0"/>
              <a:t> u </a:t>
            </a:r>
            <a:r>
              <a:rPr lang="en-US" dirty="0" err="1"/>
              <a:t>otros</a:t>
            </a:r>
            <a:r>
              <a:rPr lang="en-US" dirty="0"/>
              <a:t> </a:t>
            </a:r>
            <a:r>
              <a:rPr lang="en-US" dirty="0" err="1"/>
              <a:t>animales</a:t>
            </a:r>
            <a:r>
              <a:rPr lang="en-US" dirty="0"/>
              <a:t>  </a:t>
            </a:r>
            <a:r>
              <a:rPr lang="en-US" dirty="0" err="1"/>
              <a:t>acuaticos</a:t>
            </a:r>
            <a:r>
              <a:rPr lang="en-US" dirty="0"/>
              <a:t> que </a:t>
            </a:r>
            <a:r>
              <a:rPr lang="en-US" dirty="0" err="1"/>
              <a:t>estan</a:t>
            </a:r>
            <a:r>
              <a:rPr lang="en-US" dirty="0"/>
              <a:t> </a:t>
            </a:r>
            <a:r>
              <a:rPr lang="en-US" dirty="0" err="1"/>
              <a:t>en</a:t>
            </a:r>
            <a:r>
              <a:rPr lang="en-US" dirty="0"/>
              <a:t> los </a:t>
            </a:r>
            <a:r>
              <a:rPr lang="en-US" dirty="0" err="1"/>
              <a:t>escalones</a:t>
            </a:r>
            <a:r>
              <a:rPr lang="en-US" dirty="0"/>
              <a:t> mas altos de la </a:t>
            </a:r>
            <a:r>
              <a:rPr lang="en-US" dirty="0" err="1"/>
              <a:t>cadena</a:t>
            </a:r>
            <a:r>
              <a:rPr lang="en-US" dirty="0"/>
              <a:t> </a:t>
            </a:r>
            <a:r>
              <a:rPr lang="en-US" dirty="0" err="1"/>
              <a:t>alimenticia</a:t>
            </a:r>
            <a:r>
              <a:rPr lang="en-US" dirty="0"/>
              <a:t>. </a:t>
            </a:r>
          </a:p>
        </p:txBody>
      </p:sp>
    </p:spTree>
    <p:extLst>
      <p:ext uri="{BB962C8B-B14F-4D97-AF65-F5344CB8AC3E}">
        <p14:creationId xmlns:p14="http://schemas.microsoft.com/office/powerpoint/2010/main" val="255362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1875-566F-4442-BC27-241C10BF04D0}"/>
              </a:ext>
            </a:extLst>
          </p:cNvPr>
          <p:cNvSpPr>
            <a:spLocks noGrp="1"/>
          </p:cNvSpPr>
          <p:nvPr>
            <p:ph type="title"/>
          </p:nvPr>
        </p:nvSpPr>
        <p:spPr/>
        <p:txBody>
          <a:bodyPr/>
          <a:lstStyle/>
          <a:p>
            <a:r>
              <a:rPr lang="en-US" dirty="0">
                <a:latin typeface="Calibri Light "/>
              </a:rPr>
              <a:t>POSIBLES SOLUCIONES:</a:t>
            </a:r>
          </a:p>
        </p:txBody>
      </p:sp>
      <p:sp>
        <p:nvSpPr>
          <p:cNvPr id="3" name="Content Placeholder 2">
            <a:extLst>
              <a:ext uri="{FF2B5EF4-FFF2-40B4-BE49-F238E27FC236}">
                <a16:creationId xmlns:a16="http://schemas.microsoft.com/office/drawing/2014/main" id="{2E9F81F5-2762-4400-91FD-7D549F537FB5}"/>
              </a:ext>
            </a:extLst>
          </p:cNvPr>
          <p:cNvSpPr>
            <a:spLocks noGrp="1"/>
          </p:cNvSpPr>
          <p:nvPr>
            <p:ph idx="1"/>
          </p:nvPr>
        </p:nvSpPr>
        <p:spPr/>
        <p:txBody>
          <a:bodyPr/>
          <a:lstStyle/>
          <a:p>
            <a:r>
              <a:rPr lang="en-US" dirty="0"/>
              <a:t>ELIMINAR LA MINERIA ILEGAL CON LEYES DRACONIANAS.</a:t>
            </a:r>
          </a:p>
          <a:p>
            <a:r>
              <a:rPr lang="en-US" dirty="0"/>
              <a:t>HACER QUE EL MERCURIO SEA ILEGAL.</a:t>
            </a:r>
          </a:p>
          <a:p>
            <a:r>
              <a:rPr lang="en-US" dirty="0"/>
              <a:t>INSTRUIRLOS EN LAS PRACTICAS AMIGABLES AL MEDIO AMBIENTE.</a:t>
            </a:r>
          </a:p>
          <a:p>
            <a:r>
              <a:rPr lang="en-US" dirty="0">
                <a:solidFill>
                  <a:srgbClr val="002060"/>
                </a:solidFill>
              </a:rPr>
              <a:t>CAPITALIZAR EN EL EGOISMO Y LA AVARICIA DE LOS MINEROS Y DARLES EQUIPO PARA EL RECICLADO DEL MERCURIO Y PARA PROTEGERLOS DE LOS VAPORES.</a:t>
            </a:r>
          </a:p>
          <a:p>
            <a:r>
              <a:rPr lang="en-US" dirty="0" err="1">
                <a:solidFill>
                  <a:srgbClr val="C00000"/>
                </a:solidFill>
              </a:rPr>
              <a:t>Hacerles</a:t>
            </a:r>
            <a:r>
              <a:rPr lang="en-US" dirty="0">
                <a:solidFill>
                  <a:srgbClr val="C00000"/>
                </a:solidFill>
              </a:rPr>
              <a:t> </a:t>
            </a:r>
            <a:r>
              <a:rPr lang="en-US" dirty="0" err="1">
                <a:solidFill>
                  <a:srgbClr val="C00000"/>
                </a:solidFill>
              </a:rPr>
              <a:t>entender</a:t>
            </a:r>
            <a:r>
              <a:rPr lang="en-US" dirty="0">
                <a:solidFill>
                  <a:srgbClr val="C00000"/>
                </a:solidFill>
              </a:rPr>
              <a:t> que el </a:t>
            </a:r>
            <a:r>
              <a:rPr lang="en-US" dirty="0" err="1">
                <a:solidFill>
                  <a:srgbClr val="C00000"/>
                </a:solidFill>
              </a:rPr>
              <a:t>Mercurio</a:t>
            </a:r>
            <a:r>
              <a:rPr lang="en-US" dirty="0">
                <a:solidFill>
                  <a:srgbClr val="C00000"/>
                </a:solidFill>
              </a:rPr>
              <a:t> </a:t>
            </a:r>
            <a:r>
              <a:rPr lang="en-US" dirty="0" err="1">
                <a:solidFill>
                  <a:srgbClr val="C00000"/>
                </a:solidFill>
              </a:rPr>
              <a:t>va</a:t>
            </a:r>
            <a:r>
              <a:rPr lang="en-US" dirty="0">
                <a:solidFill>
                  <a:srgbClr val="C00000"/>
                </a:solidFill>
              </a:rPr>
              <a:t> a </a:t>
            </a:r>
            <a:r>
              <a:rPr lang="en-US" dirty="0" err="1">
                <a:solidFill>
                  <a:srgbClr val="C00000"/>
                </a:solidFill>
              </a:rPr>
              <a:t>destruir</a:t>
            </a:r>
            <a:r>
              <a:rPr lang="en-US" dirty="0">
                <a:solidFill>
                  <a:srgbClr val="C00000"/>
                </a:solidFill>
              </a:rPr>
              <a:t> sus </a:t>
            </a:r>
            <a:r>
              <a:rPr lang="en-US" dirty="0" err="1">
                <a:solidFill>
                  <a:srgbClr val="C00000"/>
                </a:solidFill>
              </a:rPr>
              <a:t>huesos</a:t>
            </a:r>
            <a:r>
              <a:rPr lang="en-US" dirty="0">
                <a:solidFill>
                  <a:srgbClr val="C00000"/>
                </a:solidFill>
              </a:rPr>
              <a:t> y </a:t>
            </a:r>
            <a:r>
              <a:rPr lang="en-US" dirty="0" err="1">
                <a:solidFill>
                  <a:srgbClr val="C00000"/>
                </a:solidFill>
              </a:rPr>
              <a:t>cerebro</a:t>
            </a:r>
            <a:r>
              <a:rPr lang="en-US" dirty="0">
                <a:solidFill>
                  <a:srgbClr val="C00000"/>
                </a:solidFill>
              </a:rPr>
              <a:t>.</a:t>
            </a:r>
          </a:p>
        </p:txBody>
      </p:sp>
    </p:spTree>
    <p:extLst>
      <p:ext uri="{BB962C8B-B14F-4D97-AF65-F5344CB8AC3E}">
        <p14:creationId xmlns:p14="http://schemas.microsoft.com/office/powerpoint/2010/main" val="1981691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0FAB8-DB30-466E-9332-BEE7737B42A8}"/>
              </a:ext>
            </a:extLst>
          </p:cNvPr>
          <p:cNvSpPr>
            <a:spLocks noGrp="1"/>
          </p:cNvSpPr>
          <p:nvPr>
            <p:ph type="title"/>
          </p:nvPr>
        </p:nvSpPr>
        <p:spPr/>
        <p:txBody>
          <a:bodyPr/>
          <a:lstStyle/>
          <a:p>
            <a:r>
              <a:rPr lang="en-US" dirty="0"/>
              <a:t>ALTERATIVAS VIABLES:</a:t>
            </a:r>
          </a:p>
        </p:txBody>
      </p:sp>
      <p:sp>
        <p:nvSpPr>
          <p:cNvPr id="3" name="Content Placeholder 2">
            <a:extLst>
              <a:ext uri="{FF2B5EF4-FFF2-40B4-BE49-F238E27FC236}">
                <a16:creationId xmlns:a16="http://schemas.microsoft.com/office/drawing/2014/main" id="{D20F2B44-EFEC-4BCD-AD44-6DE1DF3E2078}"/>
              </a:ext>
            </a:extLst>
          </p:cNvPr>
          <p:cNvSpPr>
            <a:spLocks noGrp="1"/>
          </p:cNvSpPr>
          <p:nvPr>
            <p:ph idx="1"/>
          </p:nvPr>
        </p:nvSpPr>
        <p:spPr/>
        <p:txBody>
          <a:bodyPr/>
          <a:lstStyle/>
          <a:p>
            <a:r>
              <a:rPr lang="en-US" dirty="0">
                <a:solidFill>
                  <a:schemeClr val="accent5">
                    <a:lumMod val="50000"/>
                  </a:schemeClr>
                </a:solidFill>
              </a:rPr>
              <a:t>LO UNICO QUE LES VA A INTERESAR ES AHORRAR MERCURIO Y MEJORAR LA PRODUCCION.</a:t>
            </a:r>
          </a:p>
          <a:p>
            <a:r>
              <a:rPr lang="en-US" dirty="0">
                <a:solidFill>
                  <a:srgbClr val="FF0000"/>
                </a:solidFill>
              </a:rPr>
              <a:t>EL MIEDO A LA ENFERMEDAD DEBILITANTE Y DOLOROSA Y UNA MUERTE PREMATURA LES VA A DESPERTAR UN INTERES EN LA HIGIENE OCUPACIONAL.</a:t>
            </a:r>
          </a:p>
          <a:p>
            <a:r>
              <a:rPr lang="en-US" b="1" dirty="0">
                <a:solidFill>
                  <a:srgbClr val="002060"/>
                </a:solidFill>
              </a:rPr>
              <a:t>LA AVARICIA Y EL MIEDO SON BUENOS MOTIVADORES!!!</a:t>
            </a:r>
          </a:p>
          <a:p>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752847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2ED0-1286-431D-9D9B-6F54658F1FD5}"/>
              </a:ext>
            </a:extLst>
          </p:cNvPr>
          <p:cNvSpPr>
            <a:spLocks noGrp="1"/>
          </p:cNvSpPr>
          <p:nvPr>
            <p:ph type="title"/>
          </p:nvPr>
        </p:nvSpPr>
        <p:spPr/>
        <p:txBody>
          <a:bodyPr/>
          <a:lstStyle/>
          <a:p>
            <a:r>
              <a:rPr lang="en-US" b="1" dirty="0"/>
              <a:t>QUE VAMOS A HACER PARA MINIMIZAR LA FUTURA CONTAMINACION DEL AMBIENTE?</a:t>
            </a:r>
          </a:p>
        </p:txBody>
      </p:sp>
      <p:sp>
        <p:nvSpPr>
          <p:cNvPr id="3" name="Content Placeholder 2">
            <a:extLst>
              <a:ext uri="{FF2B5EF4-FFF2-40B4-BE49-F238E27FC236}">
                <a16:creationId xmlns:a16="http://schemas.microsoft.com/office/drawing/2014/main" id="{D959FF2C-8C70-467A-8ECB-866F8D540869}"/>
              </a:ext>
            </a:extLst>
          </p:cNvPr>
          <p:cNvSpPr>
            <a:spLocks noGrp="1"/>
          </p:cNvSpPr>
          <p:nvPr>
            <p:ph idx="1"/>
          </p:nvPr>
        </p:nvSpPr>
        <p:spPr>
          <a:xfrm>
            <a:off x="964096" y="2141537"/>
            <a:ext cx="10515600" cy="4351338"/>
          </a:xfrm>
        </p:spPr>
        <p:txBody>
          <a:bodyPr>
            <a:normAutofit fontScale="92500" lnSpcReduction="10000"/>
          </a:bodyPr>
          <a:lstStyle/>
          <a:p>
            <a:r>
              <a:rPr lang="en-US" dirty="0"/>
              <a:t>1)-PROPORCIONAR EQUIPO PORTATIL PARA RECUPERAR EL MERCURIO DE LA AMALGAMA</a:t>
            </a:r>
            <a:r>
              <a:rPr lang="en-US" dirty="0">
                <a:solidFill>
                  <a:srgbClr val="00B050"/>
                </a:solidFill>
              </a:rPr>
              <a:t>. </a:t>
            </a:r>
            <a:r>
              <a:rPr lang="en-US" dirty="0" err="1">
                <a:solidFill>
                  <a:srgbClr val="00B050"/>
                </a:solidFill>
              </a:rPr>
              <a:t>Esto</a:t>
            </a:r>
            <a:r>
              <a:rPr lang="en-US" dirty="0">
                <a:solidFill>
                  <a:srgbClr val="00B050"/>
                </a:solidFill>
              </a:rPr>
              <a:t> es una </a:t>
            </a:r>
            <a:r>
              <a:rPr lang="en-US" dirty="0" err="1">
                <a:solidFill>
                  <a:srgbClr val="00B050"/>
                </a:solidFill>
              </a:rPr>
              <a:t>retorta</a:t>
            </a:r>
            <a:r>
              <a:rPr lang="en-US" dirty="0">
                <a:solidFill>
                  <a:srgbClr val="00B050"/>
                </a:solidFill>
              </a:rPr>
              <a:t> </a:t>
            </a:r>
            <a:r>
              <a:rPr lang="en-US" dirty="0" err="1">
                <a:solidFill>
                  <a:srgbClr val="00B050"/>
                </a:solidFill>
              </a:rPr>
              <a:t>portatil</a:t>
            </a:r>
            <a:r>
              <a:rPr lang="en-US" dirty="0">
                <a:solidFill>
                  <a:srgbClr val="00B050"/>
                </a:solidFill>
              </a:rPr>
              <a:t> con </a:t>
            </a:r>
            <a:r>
              <a:rPr lang="en-US" dirty="0" err="1">
                <a:solidFill>
                  <a:srgbClr val="00B050"/>
                </a:solidFill>
              </a:rPr>
              <a:t>condensador</a:t>
            </a:r>
            <a:r>
              <a:rPr lang="en-US" dirty="0">
                <a:solidFill>
                  <a:srgbClr val="00B050"/>
                </a:solidFill>
              </a:rPr>
              <a:t> </a:t>
            </a:r>
            <a:r>
              <a:rPr lang="en-US" dirty="0" err="1">
                <a:solidFill>
                  <a:srgbClr val="00B050"/>
                </a:solidFill>
              </a:rPr>
              <a:t>enfriado</a:t>
            </a:r>
            <a:r>
              <a:rPr lang="en-US" dirty="0">
                <a:solidFill>
                  <a:srgbClr val="00B050"/>
                </a:solidFill>
              </a:rPr>
              <a:t> con </a:t>
            </a:r>
            <a:r>
              <a:rPr lang="en-US" dirty="0" err="1">
                <a:solidFill>
                  <a:srgbClr val="00B050"/>
                </a:solidFill>
              </a:rPr>
              <a:t>aire</a:t>
            </a:r>
            <a:r>
              <a:rPr lang="en-US" dirty="0">
                <a:solidFill>
                  <a:srgbClr val="00B050"/>
                </a:solidFill>
              </a:rPr>
              <a:t> con una </a:t>
            </a:r>
            <a:r>
              <a:rPr lang="en-US" dirty="0" err="1">
                <a:solidFill>
                  <a:srgbClr val="00B050"/>
                </a:solidFill>
              </a:rPr>
              <a:t>trampa</a:t>
            </a:r>
            <a:r>
              <a:rPr lang="en-US" dirty="0">
                <a:solidFill>
                  <a:srgbClr val="00B050"/>
                </a:solidFill>
              </a:rPr>
              <a:t> para los </a:t>
            </a:r>
            <a:r>
              <a:rPr lang="en-US" dirty="0" err="1">
                <a:solidFill>
                  <a:srgbClr val="00B050"/>
                </a:solidFill>
              </a:rPr>
              <a:t>vapores</a:t>
            </a:r>
            <a:r>
              <a:rPr lang="en-US" dirty="0">
                <a:solidFill>
                  <a:srgbClr val="00B050"/>
                </a:solidFill>
              </a:rPr>
              <a:t> de </a:t>
            </a:r>
            <a:r>
              <a:rPr lang="en-US" dirty="0" err="1">
                <a:solidFill>
                  <a:srgbClr val="00B050"/>
                </a:solidFill>
              </a:rPr>
              <a:t>mercurio</a:t>
            </a:r>
            <a:r>
              <a:rPr lang="en-US" dirty="0">
                <a:solidFill>
                  <a:srgbClr val="00B050"/>
                </a:solidFill>
              </a:rPr>
              <a:t>.</a:t>
            </a:r>
          </a:p>
          <a:p>
            <a:r>
              <a:rPr lang="en-US" dirty="0"/>
              <a:t>2)-MATERIAL ABSORBENTE: </a:t>
            </a:r>
            <a:r>
              <a:rPr lang="en-US" dirty="0">
                <a:solidFill>
                  <a:srgbClr val="00B050"/>
                </a:solidFill>
              </a:rPr>
              <a:t>Para </a:t>
            </a:r>
            <a:r>
              <a:rPr lang="en-US" dirty="0" err="1">
                <a:solidFill>
                  <a:srgbClr val="00B050"/>
                </a:solidFill>
              </a:rPr>
              <a:t>dispersarlo</a:t>
            </a:r>
            <a:r>
              <a:rPr lang="en-US" dirty="0">
                <a:solidFill>
                  <a:srgbClr val="00B050"/>
                </a:solidFill>
              </a:rPr>
              <a:t> </a:t>
            </a:r>
            <a:r>
              <a:rPr lang="en-US" dirty="0" err="1">
                <a:solidFill>
                  <a:srgbClr val="00B050"/>
                </a:solidFill>
              </a:rPr>
              <a:t>sobre</a:t>
            </a:r>
            <a:r>
              <a:rPr lang="en-US" dirty="0">
                <a:solidFill>
                  <a:srgbClr val="00B050"/>
                </a:solidFill>
              </a:rPr>
              <a:t> los </a:t>
            </a:r>
            <a:r>
              <a:rPr lang="en-US" dirty="0" err="1">
                <a:solidFill>
                  <a:srgbClr val="00B050"/>
                </a:solidFill>
              </a:rPr>
              <a:t>relaves</a:t>
            </a:r>
            <a:r>
              <a:rPr lang="en-US" dirty="0">
                <a:solidFill>
                  <a:srgbClr val="00B050"/>
                </a:solidFill>
              </a:rPr>
              <a:t> para </a:t>
            </a:r>
            <a:r>
              <a:rPr lang="en-US" dirty="0" err="1">
                <a:solidFill>
                  <a:srgbClr val="00B050"/>
                </a:solidFill>
              </a:rPr>
              <a:t>inmobilizar</a:t>
            </a:r>
            <a:r>
              <a:rPr lang="en-US" dirty="0">
                <a:solidFill>
                  <a:srgbClr val="00B050"/>
                </a:solidFill>
              </a:rPr>
              <a:t> el </a:t>
            </a:r>
            <a:r>
              <a:rPr lang="en-US" dirty="0" err="1">
                <a:solidFill>
                  <a:srgbClr val="00B050"/>
                </a:solidFill>
              </a:rPr>
              <a:t>mercurio</a:t>
            </a:r>
            <a:r>
              <a:rPr lang="en-US" dirty="0">
                <a:solidFill>
                  <a:srgbClr val="00B050"/>
                </a:solidFill>
              </a:rPr>
              <a:t> restante.</a:t>
            </a:r>
          </a:p>
          <a:p>
            <a:r>
              <a:rPr lang="en-US" dirty="0">
                <a:solidFill>
                  <a:schemeClr val="tx2">
                    <a:lumMod val="50000"/>
                  </a:schemeClr>
                </a:solidFill>
              </a:rPr>
              <a:t>3)-EQUIPO Y REACTIVOS PARA LA ULTIMA ETAPA: </a:t>
            </a:r>
            <a:r>
              <a:rPr lang="en-US" dirty="0" err="1">
                <a:solidFill>
                  <a:srgbClr val="00B050"/>
                </a:solidFill>
              </a:rPr>
              <a:t>Despues</a:t>
            </a:r>
            <a:r>
              <a:rPr lang="en-US" dirty="0">
                <a:solidFill>
                  <a:srgbClr val="00B050"/>
                </a:solidFill>
              </a:rPr>
              <a:t> de la </a:t>
            </a:r>
            <a:r>
              <a:rPr lang="en-US" dirty="0" err="1">
                <a:solidFill>
                  <a:srgbClr val="00B050"/>
                </a:solidFill>
              </a:rPr>
              <a:t>retorta</a:t>
            </a:r>
            <a:r>
              <a:rPr lang="en-US" dirty="0">
                <a:solidFill>
                  <a:srgbClr val="00B050"/>
                </a:solidFill>
              </a:rPr>
              <a:t> </a:t>
            </a:r>
            <a:r>
              <a:rPr lang="en-US" dirty="0" err="1">
                <a:solidFill>
                  <a:srgbClr val="00B050"/>
                </a:solidFill>
              </a:rPr>
              <a:t>queda</a:t>
            </a:r>
            <a:r>
              <a:rPr lang="en-US" dirty="0">
                <a:solidFill>
                  <a:srgbClr val="00B050"/>
                </a:solidFill>
              </a:rPr>
              <a:t> una </a:t>
            </a:r>
            <a:r>
              <a:rPr lang="en-US" dirty="0" err="1">
                <a:solidFill>
                  <a:srgbClr val="00B050"/>
                </a:solidFill>
              </a:rPr>
              <a:t>amalgama</a:t>
            </a:r>
            <a:r>
              <a:rPr lang="en-US" dirty="0">
                <a:solidFill>
                  <a:srgbClr val="00B050"/>
                </a:solidFill>
              </a:rPr>
              <a:t> </a:t>
            </a:r>
            <a:r>
              <a:rPr lang="en-US" dirty="0" err="1">
                <a:solidFill>
                  <a:srgbClr val="00B050"/>
                </a:solidFill>
              </a:rPr>
              <a:t>conteniendo</a:t>
            </a:r>
            <a:r>
              <a:rPr lang="en-US" dirty="0">
                <a:solidFill>
                  <a:srgbClr val="00B050"/>
                </a:solidFill>
              </a:rPr>
              <a:t> un 15% de </a:t>
            </a:r>
            <a:r>
              <a:rPr lang="en-US" dirty="0" err="1">
                <a:solidFill>
                  <a:srgbClr val="00B050"/>
                </a:solidFill>
              </a:rPr>
              <a:t>mercurio</a:t>
            </a:r>
            <a:r>
              <a:rPr lang="en-US" dirty="0">
                <a:solidFill>
                  <a:srgbClr val="00B050"/>
                </a:solidFill>
              </a:rPr>
              <a:t>, </a:t>
            </a:r>
            <a:r>
              <a:rPr lang="en-US" dirty="0" err="1">
                <a:solidFill>
                  <a:srgbClr val="00B050"/>
                </a:solidFill>
              </a:rPr>
              <a:t>esta</a:t>
            </a:r>
            <a:r>
              <a:rPr lang="en-US" dirty="0">
                <a:solidFill>
                  <a:srgbClr val="00B050"/>
                </a:solidFill>
              </a:rPr>
              <a:t> se </a:t>
            </a:r>
            <a:r>
              <a:rPr lang="en-US" dirty="0" err="1">
                <a:solidFill>
                  <a:srgbClr val="00B050"/>
                </a:solidFill>
              </a:rPr>
              <a:t>disuelve</a:t>
            </a:r>
            <a:r>
              <a:rPr lang="en-US" dirty="0">
                <a:solidFill>
                  <a:srgbClr val="00B050"/>
                </a:solidFill>
              </a:rPr>
              <a:t> </a:t>
            </a:r>
            <a:r>
              <a:rPr lang="en-US" dirty="0" err="1">
                <a:solidFill>
                  <a:srgbClr val="00B050"/>
                </a:solidFill>
              </a:rPr>
              <a:t>en</a:t>
            </a:r>
            <a:r>
              <a:rPr lang="en-US" dirty="0">
                <a:solidFill>
                  <a:srgbClr val="00B050"/>
                </a:solidFill>
              </a:rPr>
              <a:t> </a:t>
            </a:r>
            <a:r>
              <a:rPr lang="en-US" dirty="0" err="1">
                <a:solidFill>
                  <a:srgbClr val="00B050"/>
                </a:solidFill>
              </a:rPr>
              <a:t>acido</a:t>
            </a:r>
            <a:r>
              <a:rPr lang="en-US" dirty="0">
                <a:solidFill>
                  <a:srgbClr val="00B050"/>
                </a:solidFill>
              </a:rPr>
              <a:t> </a:t>
            </a:r>
            <a:r>
              <a:rPr lang="en-US" dirty="0" err="1">
                <a:solidFill>
                  <a:srgbClr val="00B050"/>
                </a:solidFill>
              </a:rPr>
              <a:t>nitrico</a:t>
            </a:r>
            <a:r>
              <a:rPr lang="en-US" dirty="0">
                <a:solidFill>
                  <a:srgbClr val="00B050"/>
                </a:solidFill>
              </a:rPr>
              <a:t> </a:t>
            </a:r>
            <a:r>
              <a:rPr lang="en-US" dirty="0" err="1">
                <a:solidFill>
                  <a:srgbClr val="00B050"/>
                </a:solidFill>
              </a:rPr>
              <a:t>diluido</a:t>
            </a:r>
            <a:r>
              <a:rPr lang="en-US" dirty="0">
                <a:solidFill>
                  <a:srgbClr val="00B050"/>
                </a:solidFill>
              </a:rPr>
              <a:t>, se </a:t>
            </a:r>
            <a:r>
              <a:rPr lang="en-US" dirty="0" err="1">
                <a:solidFill>
                  <a:srgbClr val="00B050"/>
                </a:solidFill>
              </a:rPr>
              <a:t>separa</a:t>
            </a:r>
            <a:r>
              <a:rPr lang="en-US" dirty="0">
                <a:solidFill>
                  <a:srgbClr val="00B050"/>
                </a:solidFill>
              </a:rPr>
              <a:t> el </a:t>
            </a:r>
            <a:r>
              <a:rPr lang="en-US" dirty="0" err="1">
                <a:solidFill>
                  <a:srgbClr val="00B050"/>
                </a:solidFill>
              </a:rPr>
              <a:t>oro</a:t>
            </a:r>
            <a:r>
              <a:rPr lang="en-US" dirty="0">
                <a:solidFill>
                  <a:srgbClr val="00B050"/>
                </a:solidFill>
              </a:rPr>
              <a:t> y se </a:t>
            </a:r>
            <a:r>
              <a:rPr lang="en-US" dirty="0" err="1">
                <a:solidFill>
                  <a:srgbClr val="00B050"/>
                </a:solidFill>
              </a:rPr>
              <a:t>recupera</a:t>
            </a:r>
            <a:r>
              <a:rPr lang="en-US" dirty="0">
                <a:solidFill>
                  <a:srgbClr val="00B050"/>
                </a:solidFill>
              </a:rPr>
              <a:t> el </a:t>
            </a:r>
            <a:r>
              <a:rPr lang="en-US" dirty="0" err="1">
                <a:solidFill>
                  <a:srgbClr val="00B050"/>
                </a:solidFill>
              </a:rPr>
              <a:t>mercurio</a:t>
            </a:r>
            <a:r>
              <a:rPr lang="en-US" dirty="0">
                <a:solidFill>
                  <a:srgbClr val="00B050"/>
                </a:solidFill>
              </a:rPr>
              <a:t> de las </a:t>
            </a:r>
            <a:r>
              <a:rPr lang="en-US" dirty="0" err="1">
                <a:solidFill>
                  <a:srgbClr val="00B050"/>
                </a:solidFill>
              </a:rPr>
              <a:t>soluciones</a:t>
            </a:r>
            <a:r>
              <a:rPr lang="en-US" dirty="0">
                <a:solidFill>
                  <a:srgbClr val="00B050"/>
                </a:solidFill>
              </a:rPr>
              <a:t>.</a:t>
            </a:r>
          </a:p>
          <a:p>
            <a:r>
              <a:rPr lang="en-US" dirty="0">
                <a:solidFill>
                  <a:schemeClr val="tx2">
                    <a:lumMod val="50000"/>
                  </a:schemeClr>
                </a:solidFill>
              </a:rPr>
              <a:t>VENDERLES EQUIPO PARA PROTECCION DE MERCURIO: </a:t>
            </a:r>
            <a:r>
              <a:rPr lang="en-US" dirty="0">
                <a:solidFill>
                  <a:srgbClr val="00B050"/>
                </a:solidFill>
              </a:rPr>
              <a:t>GUANTES DE NEOPRENO, MASCARAS ETC.</a:t>
            </a:r>
            <a:r>
              <a:rPr lang="en-US" dirty="0">
                <a:solidFill>
                  <a:schemeClr val="tx2">
                    <a:lumMod val="50000"/>
                  </a:schemeClr>
                </a:solidFill>
              </a:rPr>
              <a:t>	</a:t>
            </a:r>
          </a:p>
        </p:txBody>
      </p:sp>
    </p:spTree>
    <p:extLst>
      <p:ext uri="{BB962C8B-B14F-4D97-AF65-F5344CB8AC3E}">
        <p14:creationId xmlns:p14="http://schemas.microsoft.com/office/powerpoint/2010/main" val="1523618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C0929-65A3-4BA3-A3E4-77B9F7A8B129}"/>
              </a:ext>
            </a:extLst>
          </p:cNvPr>
          <p:cNvSpPr>
            <a:spLocks noGrp="1"/>
          </p:cNvSpPr>
          <p:nvPr>
            <p:ph type="title"/>
          </p:nvPr>
        </p:nvSpPr>
        <p:spPr/>
        <p:txBody>
          <a:bodyPr/>
          <a:lstStyle/>
          <a:p>
            <a:r>
              <a:rPr lang="en-US" dirty="0">
                <a:solidFill>
                  <a:srgbClr val="C00000"/>
                </a:solidFill>
              </a:rPr>
              <a:t>QUE VAMOS A HACER CON LA CONTAMINACION EXISTENTE?</a:t>
            </a:r>
          </a:p>
        </p:txBody>
      </p:sp>
      <p:sp>
        <p:nvSpPr>
          <p:cNvPr id="3" name="Content Placeholder 2">
            <a:extLst>
              <a:ext uri="{FF2B5EF4-FFF2-40B4-BE49-F238E27FC236}">
                <a16:creationId xmlns:a16="http://schemas.microsoft.com/office/drawing/2014/main" id="{1A929D03-A1A9-4A89-9B38-DC5B54A814A2}"/>
              </a:ext>
            </a:extLst>
          </p:cNvPr>
          <p:cNvSpPr>
            <a:spLocks noGrp="1"/>
          </p:cNvSpPr>
          <p:nvPr>
            <p:ph idx="1"/>
          </p:nvPr>
        </p:nvSpPr>
        <p:spPr/>
        <p:txBody>
          <a:bodyPr/>
          <a:lstStyle/>
          <a:p>
            <a:r>
              <a:rPr lang="en-US" dirty="0"/>
              <a:t>Hay </a:t>
            </a:r>
            <a:r>
              <a:rPr lang="en-US" dirty="0" err="1"/>
              <a:t>tecnologias</a:t>
            </a:r>
            <a:r>
              <a:rPr lang="en-US" dirty="0"/>
              <a:t> </a:t>
            </a:r>
            <a:r>
              <a:rPr lang="en-US" dirty="0" err="1"/>
              <a:t>usadas</a:t>
            </a:r>
            <a:r>
              <a:rPr lang="en-US" dirty="0"/>
              <a:t> para </a:t>
            </a:r>
            <a:r>
              <a:rPr lang="en-US" dirty="0" err="1"/>
              <a:t>decontaminar</a:t>
            </a:r>
            <a:r>
              <a:rPr lang="en-US" dirty="0"/>
              <a:t> los </a:t>
            </a:r>
            <a:r>
              <a:rPr lang="en-US" dirty="0" err="1"/>
              <a:t>rios</a:t>
            </a:r>
            <a:r>
              <a:rPr lang="en-US" dirty="0"/>
              <a:t> y los </a:t>
            </a:r>
            <a:r>
              <a:rPr lang="en-US" dirty="0" err="1"/>
              <a:t>charcos</a:t>
            </a:r>
            <a:r>
              <a:rPr lang="en-US" dirty="0"/>
              <a:t> mas </a:t>
            </a:r>
            <a:r>
              <a:rPr lang="en-US" dirty="0" err="1"/>
              <a:t>contaminados</a:t>
            </a:r>
            <a:r>
              <a:rPr lang="en-US" dirty="0"/>
              <a:t>…Se </a:t>
            </a:r>
            <a:r>
              <a:rPr lang="en-US" dirty="0" err="1"/>
              <a:t>usan</a:t>
            </a:r>
            <a:r>
              <a:rPr lang="en-US" dirty="0"/>
              <a:t> </a:t>
            </a:r>
            <a:r>
              <a:rPr lang="en-US" dirty="0" err="1"/>
              <a:t>desde</a:t>
            </a:r>
            <a:r>
              <a:rPr lang="en-US" dirty="0"/>
              <a:t> Canada hasta Nigeria.</a:t>
            </a:r>
          </a:p>
          <a:p>
            <a:r>
              <a:rPr lang="en-US" dirty="0" err="1"/>
              <a:t>Estos</a:t>
            </a:r>
            <a:r>
              <a:rPr lang="en-US" dirty="0"/>
              <a:t> </a:t>
            </a:r>
            <a:r>
              <a:rPr lang="en-US" dirty="0" err="1"/>
              <a:t>metodos</a:t>
            </a:r>
            <a:r>
              <a:rPr lang="en-US" dirty="0"/>
              <a:t> </a:t>
            </a:r>
            <a:r>
              <a:rPr lang="en-US" dirty="0" err="1"/>
              <a:t>usan</a:t>
            </a:r>
            <a:r>
              <a:rPr lang="en-US" dirty="0"/>
              <a:t> </a:t>
            </a:r>
            <a:r>
              <a:rPr lang="en-US" dirty="0" err="1"/>
              <a:t>BioChar</a:t>
            </a:r>
            <a:r>
              <a:rPr lang="en-US" dirty="0"/>
              <a:t> que no solo </a:t>
            </a:r>
            <a:r>
              <a:rPr lang="en-US" dirty="0" err="1"/>
              <a:t>absorbe</a:t>
            </a:r>
            <a:r>
              <a:rPr lang="en-US" dirty="0"/>
              <a:t> </a:t>
            </a:r>
            <a:r>
              <a:rPr lang="en-US" dirty="0" err="1"/>
              <a:t>como</a:t>
            </a:r>
            <a:r>
              <a:rPr lang="en-US" dirty="0"/>
              <a:t> el carbon </a:t>
            </a:r>
            <a:r>
              <a:rPr lang="en-US" dirty="0" err="1"/>
              <a:t>activado</a:t>
            </a:r>
            <a:r>
              <a:rPr lang="en-US" dirty="0"/>
              <a:t> </a:t>
            </a:r>
            <a:r>
              <a:rPr lang="en-US" dirty="0" err="1"/>
              <a:t>pero</a:t>
            </a:r>
            <a:r>
              <a:rPr lang="en-US" dirty="0"/>
              <a:t> Tambien </a:t>
            </a:r>
            <a:r>
              <a:rPr lang="en-US" dirty="0" err="1"/>
              <a:t>puede</a:t>
            </a:r>
            <a:r>
              <a:rPr lang="en-US" dirty="0"/>
              <a:t> </a:t>
            </a:r>
            <a:r>
              <a:rPr lang="en-US" dirty="0" err="1"/>
              <a:t>atrapar</a:t>
            </a:r>
            <a:r>
              <a:rPr lang="en-US" dirty="0"/>
              <a:t> </a:t>
            </a:r>
            <a:r>
              <a:rPr lang="en-US" dirty="0" err="1"/>
              <a:t>iones</a:t>
            </a:r>
            <a:r>
              <a:rPr lang="en-US" dirty="0"/>
              <a:t>.</a:t>
            </a:r>
          </a:p>
          <a:p>
            <a:r>
              <a:rPr lang="en-US" dirty="0" err="1"/>
              <a:t>Esto</a:t>
            </a:r>
            <a:r>
              <a:rPr lang="en-US" dirty="0"/>
              <a:t> </a:t>
            </a:r>
            <a:r>
              <a:rPr lang="en-US" dirty="0" err="1"/>
              <a:t>mitigaria</a:t>
            </a:r>
            <a:r>
              <a:rPr lang="en-US" dirty="0"/>
              <a:t> el </a:t>
            </a:r>
            <a:r>
              <a:rPr lang="en-US" dirty="0" err="1"/>
              <a:t>efecto</a:t>
            </a:r>
            <a:r>
              <a:rPr lang="en-US" dirty="0"/>
              <a:t> </a:t>
            </a:r>
            <a:r>
              <a:rPr lang="en-US" dirty="0" err="1"/>
              <a:t>desastroso</a:t>
            </a:r>
            <a:r>
              <a:rPr lang="en-US" dirty="0"/>
              <a:t> </a:t>
            </a:r>
            <a:r>
              <a:rPr lang="en-US" dirty="0" err="1"/>
              <a:t>en</a:t>
            </a:r>
            <a:r>
              <a:rPr lang="en-US" dirty="0"/>
              <a:t> la fauna fluvial y </a:t>
            </a:r>
            <a:r>
              <a:rPr lang="en-US" dirty="0" err="1"/>
              <a:t>lacustre</a:t>
            </a:r>
            <a:r>
              <a:rPr lang="en-US" dirty="0"/>
              <a:t>.</a:t>
            </a:r>
          </a:p>
          <a:p>
            <a:r>
              <a:rPr lang="en-US" dirty="0"/>
              <a:t>Los </a:t>
            </a:r>
            <a:r>
              <a:rPr lang="en-US" dirty="0" err="1"/>
              <a:t>niveles</a:t>
            </a:r>
            <a:r>
              <a:rPr lang="en-US" dirty="0"/>
              <a:t> de </a:t>
            </a:r>
            <a:r>
              <a:rPr lang="en-US" dirty="0" err="1"/>
              <a:t>mercurio</a:t>
            </a:r>
            <a:r>
              <a:rPr lang="en-US" dirty="0"/>
              <a:t> </a:t>
            </a:r>
            <a:r>
              <a:rPr lang="en-US" dirty="0" err="1"/>
              <a:t>en</a:t>
            </a:r>
            <a:r>
              <a:rPr lang="en-US" dirty="0"/>
              <a:t> las </a:t>
            </a:r>
            <a:r>
              <a:rPr lang="en-US" dirty="0" err="1"/>
              <a:t>aguas</a:t>
            </a:r>
            <a:r>
              <a:rPr lang="en-US" dirty="0"/>
              <a:t> </a:t>
            </a:r>
            <a:r>
              <a:rPr lang="en-US" dirty="0" err="1"/>
              <a:t>bajaria</a:t>
            </a:r>
            <a:r>
              <a:rPr lang="en-US" dirty="0"/>
              <a:t> a </a:t>
            </a:r>
            <a:r>
              <a:rPr lang="en-US" dirty="0" err="1"/>
              <a:t>niveles</a:t>
            </a:r>
            <a:r>
              <a:rPr lang="en-US" dirty="0"/>
              <a:t> </a:t>
            </a:r>
            <a:r>
              <a:rPr lang="en-US" dirty="0" err="1"/>
              <a:t>aceptables</a:t>
            </a:r>
            <a:r>
              <a:rPr lang="en-US" dirty="0"/>
              <a:t>.</a:t>
            </a:r>
          </a:p>
          <a:p>
            <a:r>
              <a:rPr lang="en-US" dirty="0"/>
              <a:t> El </a:t>
            </a:r>
            <a:r>
              <a:rPr lang="en-US" dirty="0" err="1"/>
              <a:t>mercurio</a:t>
            </a:r>
            <a:r>
              <a:rPr lang="en-US" dirty="0"/>
              <a:t> </a:t>
            </a:r>
            <a:r>
              <a:rPr lang="en-US" dirty="0" err="1"/>
              <a:t>presente</a:t>
            </a:r>
            <a:r>
              <a:rPr lang="en-US" dirty="0"/>
              <a:t> </a:t>
            </a:r>
            <a:r>
              <a:rPr lang="en-US" dirty="0" err="1"/>
              <a:t>en</a:t>
            </a:r>
            <a:r>
              <a:rPr lang="en-US" dirty="0"/>
              <a:t> el </a:t>
            </a:r>
            <a:r>
              <a:rPr lang="en-US" dirty="0" err="1"/>
              <a:t>lecho</a:t>
            </a:r>
            <a:r>
              <a:rPr lang="en-US" dirty="0"/>
              <a:t> del </a:t>
            </a:r>
            <a:r>
              <a:rPr lang="en-US" dirty="0" err="1"/>
              <a:t>rio</a:t>
            </a:r>
            <a:r>
              <a:rPr lang="en-US" dirty="0"/>
              <a:t> </a:t>
            </a:r>
            <a:r>
              <a:rPr lang="en-US" dirty="0" err="1"/>
              <a:t>dejaria</a:t>
            </a:r>
            <a:r>
              <a:rPr lang="en-US" dirty="0"/>
              <a:t> de </a:t>
            </a:r>
            <a:r>
              <a:rPr lang="en-US" dirty="0" err="1"/>
              <a:t>transformarse</a:t>
            </a:r>
            <a:r>
              <a:rPr lang="en-US" dirty="0"/>
              <a:t> </a:t>
            </a:r>
            <a:r>
              <a:rPr lang="en-US" dirty="0" err="1"/>
              <a:t>en</a:t>
            </a:r>
            <a:r>
              <a:rPr lang="en-US" dirty="0"/>
              <a:t> el </a:t>
            </a:r>
            <a:r>
              <a:rPr lang="en-US" dirty="0" err="1"/>
              <a:t>Metilmercurio</a:t>
            </a:r>
            <a:r>
              <a:rPr lang="en-US" dirty="0"/>
              <a:t> u </a:t>
            </a:r>
            <a:r>
              <a:rPr lang="en-US" dirty="0" err="1"/>
              <a:t>otras</a:t>
            </a:r>
            <a:r>
              <a:rPr lang="en-US" dirty="0"/>
              <a:t> </a:t>
            </a:r>
            <a:r>
              <a:rPr lang="en-US" dirty="0" err="1"/>
              <a:t>especies</a:t>
            </a:r>
            <a:r>
              <a:rPr lang="en-US" dirty="0"/>
              <a:t> </a:t>
            </a:r>
            <a:r>
              <a:rPr lang="en-US" dirty="0" err="1"/>
              <a:t>toxicas</a:t>
            </a:r>
            <a:endParaRPr lang="en-US" dirty="0"/>
          </a:p>
          <a:p>
            <a:r>
              <a:rPr lang="en-US" dirty="0"/>
              <a:t>     </a:t>
            </a:r>
          </a:p>
        </p:txBody>
      </p:sp>
    </p:spTree>
    <p:extLst>
      <p:ext uri="{BB962C8B-B14F-4D97-AF65-F5344CB8AC3E}">
        <p14:creationId xmlns:p14="http://schemas.microsoft.com/office/powerpoint/2010/main" val="336358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B5DA-BB01-4A14-B829-A2D7A50D190C}"/>
              </a:ext>
            </a:extLst>
          </p:cNvPr>
          <p:cNvSpPr>
            <a:spLocks noGrp="1"/>
          </p:cNvSpPr>
          <p:nvPr>
            <p:ph type="title"/>
          </p:nvPr>
        </p:nvSpPr>
        <p:spPr/>
        <p:txBody>
          <a:bodyPr/>
          <a:lstStyle/>
          <a:p>
            <a:r>
              <a:rPr lang="en-US" dirty="0"/>
              <a:t>DE ESTA FORMA….</a:t>
            </a:r>
          </a:p>
        </p:txBody>
      </p:sp>
      <p:sp>
        <p:nvSpPr>
          <p:cNvPr id="3" name="Content Placeholder 2">
            <a:extLst>
              <a:ext uri="{FF2B5EF4-FFF2-40B4-BE49-F238E27FC236}">
                <a16:creationId xmlns:a16="http://schemas.microsoft.com/office/drawing/2014/main" id="{EFEB43D8-E11F-4C9A-91FD-47D4E1F2AFDB}"/>
              </a:ext>
            </a:extLst>
          </p:cNvPr>
          <p:cNvSpPr>
            <a:spLocks noGrp="1"/>
          </p:cNvSpPr>
          <p:nvPr>
            <p:ph idx="1"/>
          </p:nvPr>
        </p:nvSpPr>
        <p:spPr/>
        <p:txBody>
          <a:bodyPr/>
          <a:lstStyle/>
          <a:p>
            <a:r>
              <a:rPr lang="en-US" dirty="0">
                <a:solidFill>
                  <a:schemeClr val="accent5">
                    <a:lumMod val="50000"/>
                  </a:schemeClr>
                </a:solidFill>
              </a:rPr>
              <a:t>SE MINIMIZA LA NUEVA CONTAMINACION CON MERCURIO.</a:t>
            </a:r>
          </a:p>
          <a:p>
            <a:r>
              <a:rPr lang="en-US" dirty="0">
                <a:solidFill>
                  <a:schemeClr val="accent5">
                    <a:lumMod val="50000"/>
                  </a:schemeClr>
                </a:solidFill>
              </a:rPr>
              <a:t>MENOS ENFERMEDADES PARA LOS POBLADORES DE LA AMAZONIA.</a:t>
            </a:r>
          </a:p>
          <a:p>
            <a:r>
              <a:rPr lang="en-US" dirty="0">
                <a:solidFill>
                  <a:schemeClr val="accent5">
                    <a:lumMod val="50000"/>
                  </a:schemeClr>
                </a:solidFill>
              </a:rPr>
              <a:t>REDUCCION GRADUAL DE LA CONTAMINACION DE LAS AGUAS.</a:t>
            </a:r>
          </a:p>
          <a:p>
            <a:r>
              <a:rPr lang="en-US" dirty="0">
                <a:solidFill>
                  <a:schemeClr val="accent5">
                    <a:lumMod val="50000"/>
                  </a:schemeClr>
                </a:solidFill>
              </a:rPr>
              <a:t>SE PODRIA CONTROLAR EL MERCADO DE MERCURIO Y OTROS REACTIVOS.</a:t>
            </a:r>
          </a:p>
          <a:p>
            <a:endParaRPr lang="en-US" dirty="0"/>
          </a:p>
        </p:txBody>
      </p:sp>
    </p:spTree>
    <p:extLst>
      <p:ext uri="{BB962C8B-B14F-4D97-AF65-F5344CB8AC3E}">
        <p14:creationId xmlns:p14="http://schemas.microsoft.com/office/powerpoint/2010/main" val="826583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9B46-363F-4978-AEC9-86485212B250}"/>
              </a:ext>
            </a:extLst>
          </p:cNvPr>
          <p:cNvSpPr>
            <a:spLocks noGrp="1"/>
          </p:cNvSpPr>
          <p:nvPr>
            <p:ph type="title"/>
          </p:nvPr>
        </p:nvSpPr>
        <p:spPr>
          <a:xfrm>
            <a:off x="838200" y="365125"/>
            <a:ext cx="10515600" cy="1325563"/>
          </a:xfrm>
        </p:spPr>
        <p:txBody>
          <a:bodyPr>
            <a:normAutofit/>
          </a:bodyPr>
          <a:lstStyle/>
          <a:p>
            <a:r>
              <a:rPr lang="en-US" sz="4800" b="1" dirty="0">
                <a:solidFill>
                  <a:srgbClr val="C00000"/>
                </a:solidFill>
              </a:rPr>
              <a:t>Que mas se </a:t>
            </a:r>
            <a:r>
              <a:rPr lang="en-US" sz="4800" b="1" dirty="0" err="1">
                <a:solidFill>
                  <a:srgbClr val="C00000"/>
                </a:solidFill>
              </a:rPr>
              <a:t>puede</a:t>
            </a:r>
            <a:r>
              <a:rPr lang="en-US" sz="4800" b="1" dirty="0">
                <a:solidFill>
                  <a:srgbClr val="C00000"/>
                </a:solidFill>
              </a:rPr>
              <a:t> </a:t>
            </a:r>
            <a:r>
              <a:rPr lang="en-US" sz="4800" b="1" dirty="0" err="1">
                <a:solidFill>
                  <a:srgbClr val="C00000"/>
                </a:solidFill>
              </a:rPr>
              <a:t>hacer</a:t>
            </a:r>
            <a:r>
              <a:rPr lang="en-US" sz="4800" b="1" dirty="0">
                <a:solidFill>
                  <a:srgbClr val="C00000"/>
                </a:solidFill>
              </a:rPr>
              <a:t>?</a:t>
            </a:r>
          </a:p>
        </p:txBody>
      </p:sp>
      <p:sp>
        <p:nvSpPr>
          <p:cNvPr id="3" name="Content Placeholder 2">
            <a:extLst>
              <a:ext uri="{FF2B5EF4-FFF2-40B4-BE49-F238E27FC236}">
                <a16:creationId xmlns:a16="http://schemas.microsoft.com/office/drawing/2014/main" id="{2EA0F7A9-B344-41CA-94F2-2536154839AB}"/>
              </a:ext>
            </a:extLst>
          </p:cNvPr>
          <p:cNvSpPr>
            <a:spLocks noGrp="1"/>
          </p:cNvSpPr>
          <p:nvPr>
            <p:ph idx="1"/>
          </p:nvPr>
        </p:nvSpPr>
        <p:spPr/>
        <p:txBody>
          <a:bodyPr/>
          <a:lstStyle/>
          <a:p>
            <a:r>
              <a:rPr lang="en-US" dirty="0" err="1"/>
              <a:t>Estudio</a:t>
            </a:r>
            <a:r>
              <a:rPr lang="en-US" dirty="0"/>
              <a:t> de las </a:t>
            </a:r>
            <a:r>
              <a:rPr lang="en-US" dirty="0" err="1"/>
              <a:t>consecuencias</a:t>
            </a:r>
            <a:r>
              <a:rPr lang="en-US" dirty="0"/>
              <a:t> </a:t>
            </a:r>
            <a:r>
              <a:rPr lang="en-US" dirty="0" err="1"/>
              <a:t>Ecologicas</a:t>
            </a:r>
            <a:r>
              <a:rPr lang="en-US" dirty="0"/>
              <a:t> y </a:t>
            </a:r>
            <a:r>
              <a:rPr lang="en-US" dirty="0" err="1"/>
              <a:t>ambientales</a:t>
            </a:r>
            <a:r>
              <a:rPr lang="en-US" dirty="0"/>
              <a:t> del </a:t>
            </a:r>
            <a:r>
              <a:rPr lang="en-US" dirty="0" err="1"/>
              <a:t>Mercurio</a:t>
            </a:r>
            <a:r>
              <a:rPr lang="en-US" dirty="0"/>
              <a:t> </a:t>
            </a:r>
            <a:r>
              <a:rPr lang="en-US" dirty="0" err="1"/>
              <a:t>liberado</a:t>
            </a:r>
            <a:r>
              <a:rPr lang="en-US" dirty="0"/>
              <a:t> </a:t>
            </a:r>
            <a:r>
              <a:rPr lang="en-US" dirty="0" err="1"/>
              <a:t>en</a:t>
            </a:r>
            <a:r>
              <a:rPr lang="en-US" dirty="0"/>
              <a:t> la Amazonia.</a:t>
            </a:r>
          </a:p>
          <a:p>
            <a:r>
              <a:rPr lang="en-US" dirty="0" err="1"/>
              <a:t>Investigacion</a:t>
            </a:r>
            <a:r>
              <a:rPr lang="en-US" dirty="0"/>
              <a:t> del </a:t>
            </a:r>
            <a:r>
              <a:rPr lang="en-US" dirty="0" err="1"/>
              <a:t>effecto</a:t>
            </a:r>
            <a:r>
              <a:rPr lang="en-US" dirty="0"/>
              <a:t> </a:t>
            </a:r>
            <a:r>
              <a:rPr lang="en-US" dirty="0" err="1"/>
              <a:t>en</a:t>
            </a:r>
            <a:r>
              <a:rPr lang="en-US" dirty="0"/>
              <a:t> las </a:t>
            </a:r>
            <a:r>
              <a:rPr lang="en-US" dirty="0" err="1"/>
              <a:t>poblaciones</a:t>
            </a:r>
            <a:r>
              <a:rPr lang="en-US" dirty="0"/>
              <a:t> </a:t>
            </a:r>
            <a:r>
              <a:rPr lang="en-US" dirty="0" err="1"/>
              <a:t>animales</a:t>
            </a:r>
            <a:r>
              <a:rPr lang="en-US" dirty="0"/>
              <a:t>  de las </a:t>
            </a:r>
            <a:r>
              <a:rPr lang="en-US" dirty="0" err="1"/>
              <a:t>regiones</a:t>
            </a:r>
            <a:r>
              <a:rPr lang="en-US" dirty="0"/>
              <a:t> </a:t>
            </a:r>
            <a:r>
              <a:rPr lang="en-US" dirty="0" err="1"/>
              <a:t>affectadas</a:t>
            </a:r>
            <a:r>
              <a:rPr lang="en-US" dirty="0"/>
              <a:t>. </a:t>
            </a:r>
            <a:r>
              <a:rPr lang="en-US" dirty="0" err="1"/>
              <a:t>Esto</a:t>
            </a:r>
            <a:r>
              <a:rPr lang="en-US" dirty="0"/>
              <a:t> debe </a:t>
            </a:r>
            <a:r>
              <a:rPr lang="en-US" dirty="0" err="1"/>
              <a:t>incluir</a:t>
            </a:r>
            <a:r>
              <a:rPr lang="en-US" dirty="0"/>
              <a:t> el </a:t>
            </a:r>
            <a:r>
              <a:rPr lang="en-US" dirty="0" err="1"/>
              <a:t>efecto</a:t>
            </a:r>
            <a:r>
              <a:rPr lang="en-US" dirty="0"/>
              <a:t> </a:t>
            </a:r>
            <a:r>
              <a:rPr lang="en-US" dirty="0" err="1"/>
              <a:t>en</a:t>
            </a:r>
            <a:r>
              <a:rPr lang="en-US" dirty="0"/>
              <a:t> la </a:t>
            </a:r>
            <a:r>
              <a:rPr lang="en-US" dirty="0" err="1"/>
              <a:t>salud</a:t>
            </a:r>
            <a:r>
              <a:rPr lang="en-US" dirty="0"/>
              <a:t> de los animals </a:t>
            </a:r>
            <a:r>
              <a:rPr lang="en-US" dirty="0" err="1"/>
              <a:t>affectados</a:t>
            </a:r>
            <a:r>
              <a:rPr lang="en-US" dirty="0"/>
              <a:t>.</a:t>
            </a:r>
          </a:p>
          <a:p>
            <a:r>
              <a:rPr lang="en-US" dirty="0" err="1"/>
              <a:t>Efectos</a:t>
            </a:r>
            <a:r>
              <a:rPr lang="en-US" dirty="0"/>
              <a:t> del </a:t>
            </a:r>
            <a:r>
              <a:rPr lang="en-US" dirty="0" err="1"/>
              <a:t>mercurio</a:t>
            </a:r>
            <a:r>
              <a:rPr lang="en-US" dirty="0"/>
              <a:t> </a:t>
            </a:r>
            <a:r>
              <a:rPr lang="en-US" dirty="0" err="1"/>
              <a:t>en</a:t>
            </a:r>
            <a:r>
              <a:rPr lang="en-US" dirty="0"/>
              <a:t> la flora.</a:t>
            </a:r>
          </a:p>
          <a:p>
            <a:r>
              <a:rPr lang="en-US" dirty="0"/>
              <a:t>Un </a:t>
            </a:r>
            <a:r>
              <a:rPr lang="en-US" dirty="0" err="1"/>
              <a:t>estudio</a:t>
            </a:r>
            <a:r>
              <a:rPr lang="en-US" dirty="0"/>
              <a:t> </a:t>
            </a:r>
            <a:r>
              <a:rPr lang="en-US" dirty="0" err="1"/>
              <a:t>en</a:t>
            </a:r>
            <a:r>
              <a:rPr lang="en-US" dirty="0"/>
              <a:t> los </a:t>
            </a:r>
            <a:r>
              <a:rPr lang="en-US" dirty="0" err="1"/>
              <a:t>efecto</a:t>
            </a:r>
            <a:r>
              <a:rPr lang="en-US" dirty="0"/>
              <a:t> del </a:t>
            </a:r>
            <a:r>
              <a:rPr lang="en-US" dirty="0" err="1"/>
              <a:t>mercurio</a:t>
            </a:r>
            <a:r>
              <a:rPr lang="en-US" dirty="0"/>
              <a:t> </a:t>
            </a:r>
            <a:r>
              <a:rPr lang="en-US" dirty="0" err="1"/>
              <a:t>en</a:t>
            </a:r>
            <a:r>
              <a:rPr lang="en-US" dirty="0"/>
              <a:t> las </a:t>
            </a:r>
            <a:r>
              <a:rPr lang="en-US" dirty="0" err="1"/>
              <a:t>aguas</a:t>
            </a:r>
            <a:r>
              <a:rPr lang="en-US" dirty="0"/>
              <a:t> </a:t>
            </a:r>
            <a:r>
              <a:rPr lang="en-US" dirty="0" err="1"/>
              <a:t>superficiales</a:t>
            </a:r>
            <a:r>
              <a:rPr lang="en-US" dirty="0"/>
              <a:t> y </a:t>
            </a:r>
            <a:r>
              <a:rPr lang="en-US" dirty="0" err="1"/>
              <a:t>aguas</a:t>
            </a:r>
            <a:r>
              <a:rPr lang="en-US" dirty="0"/>
              <a:t> </a:t>
            </a:r>
            <a:r>
              <a:rPr lang="en-US" dirty="0" err="1"/>
              <a:t>subterraneas</a:t>
            </a:r>
            <a:r>
              <a:rPr lang="en-US" dirty="0"/>
              <a:t>. </a:t>
            </a:r>
            <a:r>
              <a:rPr lang="en-US" dirty="0" err="1"/>
              <a:t>Efecto</a:t>
            </a:r>
            <a:r>
              <a:rPr lang="en-US" dirty="0"/>
              <a:t> </a:t>
            </a:r>
            <a:r>
              <a:rPr lang="en-US" dirty="0" err="1"/>
              <a:t>en</a:t>
            </a:r>
            <a:r>
              <a:rPr lang="en-US" dirty="0"/>
              <a:t> la flora </a:t>
            </a:r>
          </a:p>
        </p:txBody>
      </p:sp>
    </p:spTree>
    <p:extLst>
      <p:ext uri="{BB962C8B-B14F-4D97-AF65-F5344CB8AC3E}">
        <p14:creationId xmlns:p14="http://schemas.microsoft.com/office/powerpoint/2010/main" val="4002130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714</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Calibri Light </vt:lpstr>
      <vt:lpstr>Office Theme</vt:lpstr>
      <vt:lpstr>!SALVEMOS LA AMAZONIA DEL MERCURIO DE LOS MINEROS INFORMALES E   ILEGALES!</vt:lpstr>
      <vt:lpstr>INTERESES DE LOS MINEROS  </vt:lpstr>
      <vt:lpstr>QUE HACE EL MERCURIO?</vt:lpstr>
      <vt:lpstr>POSIBLES SOLUCIONES:</vt:lpstr>
      <vt:lpstr>ALTERATIVAS VIABLES:</vt:lpstr>
      <vt:lpstr>QUE VAMOS A HACER PARA MINIMIZAR LA FUTURA CONTAMINACION DEL AMBIENTE?</vt:lpstr>
      <vt:lpstr>QUE VAMOS A HACER CON LA CONTAMINACION EXISTENTE?</vt:lpstr>
      <vt:lpstr>DE ESTA FORMA….</vt:lpstr>
      <vt:lpstr>Que mas se puede hacer?</vt:lpstr>
      <vt:lpstr>PIONEROS EN PROPONER SOLUCIONES</vt:lpstr>
      <vt:lpstr>PROTECT THE EARTH INC. 2010 STUART STREET, BROOKLYN, NY 11229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SALVEMOS LA AMAZONIA DEL MERCURIO DE LOS MINEROS INFORMALES E   ILEGALES.</dc:title>
  <dc:creator>Windows User</dc:creator>
  <cp:lastModifiedBy>CHAIM MARIATEGUI-LEVI PhD</cp:lastModifiedBy>
  <cp:revision>23</cp:revision>
  <dcterms:created xsi:type="dcterms:W3CDTF">2018-06-10T18:33:12Z</dcterms:created>
  <dcterms:modified xsi:type="dcterms:W3CDTF">2018-07-11T21:39:08Z</dcterms:modified>
</cp:coreProperties>
</file>